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CA"/>
          </a:p>
        </p:txBody>
      </p:sp>
      <p:sp>
        <p:nvSpPr>
          <p:cNvPr id="4" name="Espace réservé de la date 3"/>
          <p:cNvSpPr>
            <a:spLocks noGrp="1"/>
          </p:cNvSpPr>
          <p:nvPr>
            <p:ph type="dt" sz="half" idx="10"/>
          </p:nvPr>
        </p:nvSpPr>
        <p:spPr/>
        <p:txBody>
          <a:bodyPr/>
          <a:lstStyle/>
          <a:p>
            <a:fld id="{051AAF9A-92BE-471F-8177-BB9D863B48BF}" type="datetimeFigureOut">
              <a:rPr lang="fr-CA" smtClean="0"/>
              <a:t>2017-03-22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373714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51AAF9A-92BE-471F-8177-BB9D863B48BF}" type="datetimeFigureOut">
              <a:rPr lang="fr-CA" smtClean="0"/>
              <a:t>2017-03-22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213519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051AAF9A-92BE-471F-8177-BB9D863B48BF}" type="datetimeFigureOut">
              <a:rPr lang="fr-CA" smtClean="0"/>
              <a:t>2017-03-22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155416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051AAF9A-92BE-471F-8177-BB9D863B48BF}" type="datetimeFigureOut">
              <a:rPr lang="fr-CA" smtClean="0"/>
              <a:t>2017-03-22</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312127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051AAF9A-92BE-471F-8177-BB9D863B48BF}" type="datetimeFigureOut">
              <a:rPr lang="fr-CA" smtClean="0"/>
              <a:t>2017-03-22</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1108398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051AAF9A-92BE-471F-8177-BB9D863B48BF}" type="datetimeFigureOut">
              <a:rPr lang="fr-CA" smtClean="0"/>
              <a:t>2017-03-22</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1816863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51AAF9A-92BE-471F-8177-BB9D863B48BF}" type="datetimeFigureOut">
              <a:rPr lang="fr-CA" smtClean="0"/>
              <a:t>2017-03-22</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3542554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51AAF9A-92BE-471F-8177-BB9D863B48BF}" type="datetimeFigureOut">
              <a:rPr lang="fr-CA" smtClean="0"/>
              <a:t>2017-03-22</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1068142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51AAF9A-92BE-471F-8177-BB9D863B48BF}" type="datetimeFigureOut">
              <a:rPr lang="fr-CA" smtClean="0"/>
              <a:t>2017-03-22</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2979069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51AAF9A-92BE-471F-8177-BB9D863B48BF}" type="datetimeFigureOut">
              <a:rPr lang="fr-CA" smtClean="0"/>
              <a:t>2017-03-22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1845931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051AAF9A-92BE-471F-8177-BB9D863B48BF}" type="datetimeFigureOut">
              <a:rPr lang="fr-CA" smtClean="0"/>
              <a:t>2017-03-22</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51FC7EC0-2465-4F91-AB83-ACF91CE21124}" type="slidenum">
              <a:rPr lang="fr-CA" smtClean="0"/>
              <a:t>‹Nº›</a:t>
            </a:fld>
            <a:endParaRPr lang="fr-CA"/>
          </a:p>
        </p:txBody>
      </p:sp>
    </p:spTree>
    <p:extLst>
      <p:ext uri="{BB962C8B-B14F-4D97-AF65-F5344CB8AC3E}">
        <p14:creationId xmlns:p14="http://schemas.microsoft.com/office/powerpoint/2010/main" val="3593762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AAF9A-92BE-471F-8177-BB9D863B48BF}" type="datetimeFigureOut">
              <a:rPr lang="fr-CA" smtClean="0"/>
              <a:t>2017-03-22</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C7EC0-2465-4F91-AB83-ACF91CE21124}" type="slidenum">
              <a:rPr lang="fr-CA" smtClean="0"/>
              <a:t>‹Nº›</a:t>
            </a:fld>
            <a:endParaRPr lang="fr-CA"/>
          </a:p>
        </p:txBody>
      </p:sp>
    </p:spTree>
    <p:extLst>
      <p:ext uri="{BB962C8B-B14F-4D97-AF65-F5344CB8AC3E}">
        <p14:creationId xmlns:p14="http://schemas.microsoft.com/office/powerpoint/2010/main" val="2023009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63586"/>
            <a:ext cx="9144000" cy="2791911"/>
          </a:xfrm>
        </p:spPr>
        <p:txBody>
          <a:bodyPr>
            <a:normAutofit/>
          </a:bodyPr>
          <a:lstStyle/>
          <a:p>
            <a:r>
              <a:rPr lang="fr-CA" dirty="0" smtClean="0"/>
              <a:t>« Multiparlamentarismo » </a:t>
            </a:r>
            <a:br>
              <a:rPr lang="fr-CA" dirty="0" smtClean="0"/>
            </a:br>
            <a:r>
              <a:rPr lang="fr-CA" dirty="0" smtClean="0"/>
              <a:t>en un Pais Federal:  </a:t>
            </a:r>
            <a:br>
              <a:rPr lang="fr-CA" dirty="0" smtClean="0"/>
            </a:br>
            <a:r>
              <a:rPr lang="fr-CA" dirty="0" smtClean="0"/>
              <a:t>El Caso de Canadá</a:t>
            </a:r>
            <a:endParaRPr lang="fr-CA" dirty="0"/>
          </a:p>
        </p:txBody>
      </p:sp>
      <p:sp>
        <p:nvSpPr>
          <p:cNvPr id="3" name="Sous-titre 2"/>
          <p:cNvSpPr>
            <a:spLocks noGrp="1"/>
          </p:cNvSpPr>
          <p:nvPr>
            <p:ph type="subTitle" idx="1"/>
          </p:nvPr>
        </p:nvSpPr>
        <p:spPr>
          <a:xfrm>
            <a:off x="513347" y="2855498"/>
            <a:ext cx="11486148" cy="4042606"/>
          </a:xfrm>
        </p:spPr>
        <p:txBody>
          <a:bodyPr>
            <a:normAutofit/>
          </a:bodyPr>
          <a:lstStyle/>
          <a:p>
            <a:r>
              <a:rPr lang="fr-CA" sz="3600" dirty="0" smtClean="0"/>
              <a:t>XV </a:t>
            </a:r>
            <a:r>
              <a:rPr lang="fr-CA" sz="3600" dirty="0" err="1" smtClean="0"/>
              <a:t>Congreso</a:t>
            </a:r>
            <a:r>
              <a:rPr lang="fr-CA" sz="3600" dirty="0" smtClean="0"/>
              <a:t> de la </a:t>
            </a:r>
            <a:r>
              <a:rPr lang="es-ES" sz="3600" dirty="0"/>
              <a:t>Asociación de Constitucionalistas de </a:t>
            </a:r>
            <a:r>
              <a:rPr lang="es-ES" sz="3600" dirty="0" smtClean="0"/>
              <a:t>España, </a:t>
            </a:r>
            <a:r>
              <a:rPr lang="fr-CA" sz="3600" dirty="0"/>
              <a:t>León</a:t>
            </a:r>
            <a:r>
              <a:rPr lang="fr-CA" sz="3600" dirty="0" smtClean="0"/>
              <a:t>, 30-31 </a:t>
            </a:r>
            <a:r>
              <a:rPr lang="fr-CA" sz="3600" dirty="0" err="1" smtClean="0"/>
              <a:t>Marzo</a:t>
            </a:r>
            <a:r>
              <a:rPr lang="fr-CA" sz="3600" dirty="0" smtClean="0"/>
              <a:t> 2017</a:t>
            </a:r>
          </a:p>
          <a:p>
            <a:endParaRPr lang="fr-CA" sz="4000" dirty="0" smtClean="0"/>
          </a:p>
          <a:p>
            <a:r>
              <a:rPr lang="fr-CA" sz="4000" dirty="0" smtClean="0"/>
              <a:t>LOUIS   MASSICOTTE</a:t>
            </a:r>
          </a:p>
          <a:p>
            <a:r>
              <a:rPr lang="fr-CA" sz="3200" dirty="0" smtClean="0"/>
              <a:t>Département de science politique</a:t>
            </a:r>
          </a:p>
          <a:p>
            <a:r>
              <a:rPr lang="fr-CA" sz="3200" dirty="0" smtClean="0"/>
              <a:t>Université Laval, Québec, CANADA</a:t>
            </a:r>
            <a:endParaRPr lang="fr-CA" sz="3200" dirty="0"/>
          </a:p>
        </p:txBody>
      </p:sp>
    </p:spTree>
    <p:extLst>
      <p:ext uri="{BB962C8B-B14F-4D97-AF65-F5344CB8AC3E}">
        <p14:creationId xmlns:p14="http://schemas.microsoft.com/office/powerpoint/2010/main" val="40982938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0632" y="365127"/>
            <a:ext cx="11710736" cy="1325563"/>
          </a:xfrm>
        </p:spPr>
        <p:txBody>
          <a:bodyPr/>
          <a:lstStyle/>
          <a:p>
            <a:r>
              <a:rPr lang="fr-CA" dirty="0" smtClean="0"/>
              <a:t>Que es « </a:t>
            </a:r>
            <a:r>
              <a:rPr lang="fr-CA" dirty="0" err="1" smtClean="0"/>
              <a:t>multiparlamentarismo</a:t>
            </a:r>
            <a:r>
              <a:rPr lang="fr-CA" dirty="0" smtClean="0"/>
              <a:t> »?</a:t>
            </a:r>
            <a:endParaRPr lang="fr-CA" dirty="0"/>
          </a:p>
        </p:txBody>
      </p:sp>
      <p:sp>
        <p:nvSpPr>
          <p:cNvPr id="3" name="Espace réservé du contenu 2"/>
          <p:cNvSpPr>
            <a:spLocks noGrp="1"/>
          </p:cNvSpPr>
          <p:nvPr>
            <p:ph idx="1"/>
          </p:nvPr>
        </p:nvSpPr>
        <p:spPr/>
        <p:txBody>
          <a:bodyPr>
            <a:normAutofit fontScale="92500" lnSpcReduction="20000"/>
          </a:bodyPr>
          <a:lstStyle/>
          <a:p>
            <a:pPr marL="0" indent="0" algn="just">
              <a:buNone/>
            </a:pPr>
            <a:r>
              <a:rPr lang="es-ES" dirty="0" smtClean="0"/>
              <a:t>La existencia dentro de un país, además del parlamento nacional, de distintas instituciones parlamentarias elegidas por las personas que viven en unidades </a:t>
            </a:r>
            <a:r>
              <a:rPr lang="es-ES" dirty="0" err="1" smtClean="0"/>
              <a:t>subnacionales</a:t>
            </a:r>
            <a:r>
              <a:rPr lang="es-ES" dirty="0" smtClean="0"/>
              <a:t> dotadas de un alto grado de autonomía (en Canadá: Provincias y Territorios; en España: Comunidades </a:t>
            </a:r>
            <a:r>
              <a:rPr lang="es-ES" dirty="0" err="1"/>
              <a:t>A</a:t>
            </a:r>
            <a:r>
              <a:rPr lang="es-ES" dirty="0" err="1" smtClean="0"/>
              <a:t>utonomas</a:t>
            </a:r>
            <a:r>
              <a:rPr lang="es-ES" dirty="0" smtClean="0"/>
              <a:t>).</a:t>
            </a:r>
          </a:p>
          <a:p>
            <a:pPr marL="0" indent="0">
              <a:buNone/>
            </a:pPr>
            <a:endParaRPr lang="es-ES" dirty="0" smtClean="0"/>
          </a:p>
          <a:p>
            <a:pPr marL="0" indent="0" algn="just">
              <a:buNone/>
            </a:pPr>
            <a:r>
              <a:rPr lang="es-ES" dirty="0" smtClean="0"/>
              <a:t>En España, los miembros de las Cortes Generales (tanto el </a:t>
            </a:r>
            <a:r>
              <a:rPr lang="es-ES" b="1" dirty="0" smtClean="0"/>
              <a:t>Congreso de los Diputados</a:t>
            </a:r>
            <a:r>
              <a:rPr lang="es-ES" dirty="0" smtClean="0"/>
              <a:t> como el </a:t>
            </a:r>
            <a:r>
              <a:rPr lang="es-ES" b="1" dirty="0" smtClean="0"/>
              <a:t>Senado)</a:t>
            </a:r>
            <a:r>
              <a:rPr lang="es-ES" dirty="0" smtClean="0"/>
              <a:t>, así como los miembros de las </a:t>
            </a:r>
            <a:r>
              <a:rPr lang="es-ES" b="1" dirty="0" smtClean="0"/>
              <a:t>Asambleas Legislativas</a:t>
            </a:r>
            <a:r>
              <a:rPr lang="es-ES" dirty="0" smtClean="0"/>
              <a:t> de las Comunidades Autónomas, se califican como parlamentarios.</a:t>
            </a:r>
          </a:p>
          <a:p>
            <a:pPr marL="0" indent="0">
              <a:buNone/>
            </a:pPr>
            <a:endParaRPr lang="es-ES" dirty="0" smtClean="0"/>
          </a:p>
          <a:p>
            <a:pPr marL="0" indent="0" algn="just">
              <a:buNone/>
            </a:pPr>
            <a:r>
              <a:rPr lang="es-ES" dirty="0" smtClean="0"/>
              <a:t>Los miembros de los consejos municipales no son considerados en esta presentación.</a:t>
            </a:r>
            <a:endParaRPr lang="es-ES" dirty="0"/>
          </a:p>
        </p:txBody>
      </p:sp>
      <p:sp>
        <p:nvSpPr>
          <p:cNvPr id="5" name="Rectangle 2"/>
          <p:cNvSpPr>
            <a:spLocks noChangeArrowheads="1"/>
          </p:cNvSpPr>
          <p:nvPr/>
        </p:nvSpPr>
        <p:spPr bwMode="auto">
          <a:xfrm>
            <a:off x="152400" y="296361"/>
            <a:ext cx="32060" cy="1692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fr-FR" sz="1100" b="0" i="0" u="none" strike="noStrike" cap="none" normalizeH="0" baseline="0" dirty="0" smtClean="0">
                <a:ln>
                  <a:noFill/>
                </a:ln>
                <a:solidFill>
                  <a:schemeClr val="tx1"/>
                </a:solidFill>
                <a:effectLst/>
              </a:rPr>
              <a:t> </a:t>
            </a:r>
            <a:endParaRPr kumimoji="0" lang="es-ES" altLang="fr-F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56087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7142" y="0"/>
            <a:ext cx="8325853" cy="6858000"/>
          </a:xfrm>
        </p:spPr>
      </p:pic>
    </p:spTree>
    <p:extLst>
      <p:ext uri="{BB962C8B-B14F-4D97-AF65-F5344CB8AC3E}">
        <p14:creationId xmlns:p14="http://schemas.microsoft.com/office/powerpoint/2010/main" val="2002794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Parlamentes</a:t>
            </a:r>
            <a:r>
              <a:rPr lang="fr-CA" dirty="0" smtClean="0"/>
              <a:t> en Canada</a:t>
            </a:r>
            <a:endParaRPr lang="fr-CA" dirty="0"/>
          </a:p>
        </p:txBody>
      </p:sp>
      <p:sp>
        <p:nvSpPr>
          <p:cNvPr id="3" name="Espace réservé du contenu 2"/>
          <p:cNvSpPr>
            <a:spLocks noGrp="1"/>
          </p:cNvSpPr>
          <p:nvPr>
            <p:ph idx="1"/>
          </p:nvPr>
        </p:nvSpPr>
        <p:spPr/>
        <p:txBody>
          <a:bodyPr>
            <a:normAutofit/>
          </a:bodyPr>
          <a:lstStyle/>
          <a:p>
            <a:r>
              <a:rPr lang="fr-CA" sz="3600" dirty="0" smtClean="0"/>
              <a:t>El Parlamento bicameral de Canadá, ubicado en Ottawa</a:t>
            </a:r>
          </a:p>
          <a:p>
            <a:pPr marL="0" indent="0">
              <a:buNone/>
            </a:pPr>
            <a:endParaRPr lang="fr-CA" sz="3600" dirty="0" smtClean="0"/>
          </a:p>
          <a:p>
            <a:r>
              <a:rPr lang="fr-CA" sz="3600" dirty="0" smtClean="0"/>
              <a:t>10 </a:t>
            </a:r>
            <a:r>
              <a:rPr lang="fr-CA" sz="3600" dirty="0" err="1" smtClean="0"/>
              <a:t>legislaturas</a:t>
            </a:r>
            <a:r>
              <a:rPr lang="fr-CA" sz="3600" dirty="0" smtClean="0"/>
              <a:t> provinciales (</a:t>
            </a:r>
            <a:r>
              <a:rPr lang="fr-CA" sz="3600" dirty="0" err="1" smtClean="0"/>
              <a:t>todas</a:t>
            </a:r>
            <a:r>
              <a:rPr lang="fr-CA" sz="3600" dirty="0" smtClean="0"/>
              <a:t> </a:t>
            </a:r>
            <a:r>
              <a:rPr lang="fr-CA" sz="3600" dirty="0" err="1" smtClean="0"/>
              <a:t>unicamerales</a:t>
            </a:r>
            <a:r>
              <a:rPr lang="fr-CA" sz="3600" dirty="0" smtClean="0"/>
              <a:t>)</a:t>
            </a:r>
          </a:p>
          <a:p>
            <a:endParaRPr lang="fr-CA" sz="3600" dirty="0" smtClean="0"/>
          </a:p>
          <a:p>
            <a:r>
              <a:rPr lang="fr-CA" sz="3600" dirty="0" smtClean="0"/>
              <a:t>3 </a:t>
            </a:r>
            <a:r>
              <a:rPr lang="fr-CA" sz="3600" dirty="0" err="1" smtClean="0"/>
              <a:t>legislaturas</a:t>
            </a:r>
            <a:r>
              <a:rPr lang="fr-CA" sz="3600" dirty="0" smtClean="0"/>
              <a:t> territoriales (</a:t>
            </a:r>
            <a:r>
              <a:rPr lang="fr-CA" sz="3600" dirty="0" err="1" smtClean="0"/>
              <a:t>todas</a:t>
            </a:r>
            <a:r>
              <a:rPr lang="fr-CA" sz="3600" dirty="0" smtClean="0"/>
              <a:t> </a:t>
            </a:r>
            <a:r>
              <a:rPr lang="fr-CA" sz="3600" dirty="0" err="1" smtClean="0"/>
              <a:t>unicamerales</a:t>
            </a:r>
            <a:r>
              <a:rPr lang="fr-CA" sz="3600" dirty="0" smtClean="0"/>
              <a:t>)</a:t>
            </a:r>
            <a:endParaRPr lang="fr-CA" sz="3600" dirty="0"/>
          </a:p>
        </p:txBody>
      </p:sp>
    </p:spTree>
    <p:extLst>
      <p:ext uri="{BB962C8B-B14F-4D97-AF65-F5344CB8AC3E}">
        <p14:creationId xmlns:p14="http://schemas.microsoft.com/office/powerpoint/2010/main" val="107145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Generalmente</a:t>
            </a:r>
            <a:r>
              <a:rPr lang="fr-CA" dirty="0" smtClean="0"/>
              <a:t> </a:t>
            </a:r>
            <a:r>
              <a:rPr lang="fr-CA" dirty="0" err="1" smtClean="0"/>
              <a:t>instituciones</a:t>
            </a:r>
            <a:r>
              <a:rPr lang="fr-CA" dirty="0" smtClean="0"/>
              <a:t> </a:t>
            </a:r>
            <a:r>
              <a:rPr lang="fr-CA" dirty="0" err="1" smtClean="0"/>
              <a:t>viejas</a:t>
            </a:r>
            <a:endParaRPr lang="fr-CA" dirty="0"/>
          </a:p>
        </p:txBody>
      </p:sp>
      <p:sp>
        <p:nvSpPr>
          <p:cNvPr id="3" name="Espace réservé du contenu 2"/>
          <p:cNvSpPr>
            <a:spLocks noGrp="1"/>
          </p:cNvSpPr>
          <p:nvPr>
            <p:ph idx="1"/>
          </p:nvPr>
        </p:nvSpPr>
        <p:spPr>
          <a:xfrm>
            <a:off x="256674" y="1540042"/>
            <a:ext cx="11935326" cy="5149516"/>
          </a:xfrm>
        </p:spPr>
        <p:txBody>
          <a:bodyPr>
            <a:normAutofit fontScale="92500" lnSpcReduction="20000"/>
          </a:bodyPr>
          <a:lstStyle/>
          <a:p>
            <a:pPr marL="0" indent="0">
              <a:buNone/>
            </a:pPr>
            <a:r>
              <a:rPr lang="fr-CA" dirty="0" smtClean="0"/>
              <a:t>NOVA SCOTIA House of </a:t>
            </a:r>
            <a:r>
              <a:rPr lang="fr-CA" dirty="0" err="1" smtClean="0"/>
              <a:t>Assembly</a:t>
            </a:r>
            <a:r>
              <a:rPr lang="fr-CA" dirty="0" smtClean="0"/>
              <a:t>                          1758</a:t>
            </a:r>
          </a:p>
          <a:p>
            <a:pPr marL="0" indent="0">
              <a:buNone/>
            </a:pPr>
            <a:r>
              <a:rPr lang="fr-CA" dirty="0" smtClean="0"/>
              <a:t>PRINCE EDWARD ISLAND </a:t>
            </a:r>
            <a:r>
              <a:rPr lang="fr-CA" dirty="0" err="1" smtClean="0"/>
              <a:t>Legislative</a:t>
            </a:r>
            <a:r>
              <a:rPr lang="fr-CA" dirty="0" smtClean="0"/>
              <a:t> </a:t>
            </a:r>
            <a:r>
              <a:rPr lang="fr-CA" dirty="0" err="1" smtClean="0"/>
              <a:t>Assembly</a:t>
            </a:r>
            <a:r>
              <a:rPr lang="fr-CA" dirty="0" smtClean="0"/>
              <a:t>    1773 (</a:t>
            </a:r>
            <a:r>
              <a:rPr lang="fr-CA" dirty="0" err="1" smtClean="0"/>
              <a:t>anteriormente</a:t>
            </a:r>
            <a:r>
              <a:rPr lang="fr-CA" dirty="0" smtClean="0"/>
              <a:t> </a:t>
            </a:r>
            <a:r>
              <a:rPr lang="fr-CA" dirty="0" err="1" smtClean="0"/>
              <a:t>incluida</a:t>
            </a:r>
            <a:r>
              <a:rPr lang="fr-CA" dirty="0" smtClean="0"/>
              <a:t> NS)</a:t>
            </a:r>
          </a:p>
          <a:p>
            <a:pPr marL="0" indent="0">
              <a:buNone/>
            </a:pPr>
            <a:r>
              <a:rPr lang="fr-CA" dirty="0" smtClean="0"/>
              <a:t>NEW BRUNSWICK </a:t>
            </a:r>
            <a:r>
              <a:rPr lang="fr-CA" dirty="0" err="1" smtClean="0"/>
              <a:t>Legislative</a:t>
            </a:r>
            <a:r>
              <a:rPr lang="fr-CA" dirty="0" smtClean="0"/>
              <a:t> </a:t>
            </a:r>
            <a:r>
              <a:rPr lang="fr-CA" dirty="0" err="1" smtClean="0"/>
              <a:t>Assembly</a:t>
            </a:r>
            <a:r>
              <a:rPr lang="fr-CA" dirty="0" smtClean="0"/>
              <a:t>                1785 (</a:t>
            </a:r>
            <a:r>
              <a:rPr lang="fr-CA" dirty="0" err="1" smtClean="0"/>
              <a:t>anteriormente</a:t>
            </a:r>
            <a:r>
              <a:rPr lang="fr-CA" dirty="0" smtClean="0"/>
              <a:t> </a:t>
            </a:r>
            <a:r>
              <a:rPr lang="fr-CA" dirty="0" err="1" smtClean="0"/>
              <a:t>incluida</a:t>
            </a:r>
            <a:r>
              <a:rPr lang="fr-CA" dirty="0" smtClean="0"/>
              <a:t> NS)</a:t>
            </a:r>
          </a:p>
          <a:p>
            <a:pPr marL="0" indent="0">
              <a:buNone/>
            </a:pPr>
            <a:r>
              <a:rPr lang="fr-CA" dirty="0" smtClean="0"/>
              <a:t>QUÉBEC  Assemblée Nationale                               1792</a:t>
            </a:r>
          </a:p>
          <a:p>
            <a:pPr marL="0" indent="0">
              <a:buNone/>
            </a:pPr>
            <a:r>
              <a:rPr lang="fr-CA" dirty="0" smtClean="0"/>
              <a:t>ONTARIO </a:t>
            </a:r>
            <a:r>
              <a:rPr lang="fr-CA" dirty="0" err="1" smtClean="0"/>
              <a:t>Legislative</a:t>
            </a:r>
            <a:r>
              <a:rPr lang="fr-CA" dirty="0" smtClean="0"/>
              <a:t> </a:t>
            </a:r>
            <a:r>
              <a:rPr lang="fr-CA" dirty="0" err="1" smtClean="0"/>
              <a:t>Assembly</a:t>
            </a:r>
            <a:r>
              <a:rPr lang="fr-CA" dirty="0" smtClean="0"/>
              <a:t>                                1792</a:t>
            </a:r>
          </a:p>
          <a:p>
            <a:pPr marL="0" indent="0">
              <a:buNone/>
            </a:pPr>
            <a:r>
              <a:rPr lang="fr-CA" dirty="0" smtClean="0"/>
              <a:t>NEWFOUNDLAND House of </a:t>
            </a:r>
            <a:r>
              <a:rPr lang="fr-CA" dirty="0" err="1" smtClean="0"/>
              <a:t>Assembly</a:t>
            </a:r>
            <a:r>
              <a:rPr lang="fr-CA" dirty="0" smtClean="0"/>
              <a:t>                   1832 (no parte de </a:t>
            </a:r>
            <a:r>
              <a:rPr lang="fr-CA" dirty="0" err="1" smtClean="0"/>
              <a:t>Canadá</a:t>
            </a:r>
            <a:r>
              <a:rPr lang="fr-CA" dirty="0" smtClean="0"/>
              <a:t> </a:t>
            </a:r>
            <a:r>
              <a:rPr lang="fr-CA" dirty="0" err="1" smtClean="0"/>
              <a:t>hasta</a:t>
            </a:r>
            <a:r>
              <a:rPr lang="fr-CA" dirty="0" smtClean="0"/>
              <a:t> 1949) </a:t>
            </a:r>
          </a:p>
          <a:p>
            <a:pPr marL="0" indent="0">
              <a:buNone/>
            </a:pPr>
            <a:r>
              <a:rPr lang="fr-CA" dirty="0" smtClean="0"/>
              <a:t>BRITISH COLUMBIA </a:t>
            </a:r>
            <a:r>
              <a:rPr lang="fr-CA" dirty="0" err="1" smtClean="0"/>
              <a:t>Legislative</a:t>
            </a:r>
            <a:r>
              <a:rPr lang="fr-CA" dirty="0" smtClean="0"/>
              <a:t> </a:t>
            </a:r>
            <a:r>
              <a:rPr lang="fr-CA" dirty="0" err="1" smtClean="0"/>
              <a:t>Assembly</a:t>
            </a:r>
            <a:r>
              <a:rPr lang="fr-CA" dirty="0" smtClean="0"/>
              <a:t>              1863</a:t>
            </a:r>
          </a:p>
          <a:p>
            <a:pPr marL="0" indent="0">
              <a:buNone/>
            </a:pPr>
            <a:r>
              <a:rPr lang="fr-CA" dirty="0" smtClean="0">
                <a:solidFill>
                  <a:srgbClr val="FF0000"/>
                </a:solidFill>
              </a:rPr>
              <a:t>PARLIAMENT OF CANADA                                        1867</a:t>
            </a:r>
          </a:p>
          <a:p>
            <a:pPr marL="0" indent="0">
              <a:buNone/>
            </a:pPr>
            <a:r>
              <a:rPr lang="fr-CA" dirty="0" smtClean="0"/>
              <a:t>MANITOBA </a:t>
            </a:r>
            <a:r>
              <a:rPr lang="fr-CA" dirty="0" err="1" smtClean="0"/>
              <a:t>Legislative</a:t>
            </a:r>
            <a:r>
              <a:rPr lang="fr-CA" dirty="0" smtClean="0"/>
              <a:t> </a:t>
            </a:r>
            <a:r>
              <a:rPr lang="fr-CA" dirty="0" err="1" smtClean="0"/>
              <a:t>Assembly</a:t>
            </a:r>
            <a:r>
              <a:rPr lang="fr-CA" dirty="0" smtClean="0"/>
              <a:t>                            1870</a:t>
            </a:r>
          </a:p>
          <a:p>
            <a:pPr marL="0" indent="0">
              <a:buNone/>
            </a:pPr>
            <a:r>
              <a:rPr lang="fr-CA" dirty="0" smtClean="0"/>
              <a:t>NORTHWEST  TERRITORY </a:t>
            </a:r>
            <a:r>
              <a:rPr lang="fr-CA" dirty="0" err="1" smtClean="0"/>
              <a:t>Legislative</a:t>
            </a:r>
            <a:r>
              <a:rPr lang="fr-CA" dirty="0" smtClean="0"/>
              <a:t> </a:t>
            </a:r>
            <a:r>
              <a:rPr lang="fr-CA" dirty="0" err="1" smtClean="0"/>
              <a:t>Assembly</a:t>
            </a:r>
            <a:r>
              <a:rPr lang="fr-CA" dirty="0" smtClean="0"/>
              <a:t>   1888</a:t>
            </a:r>
          </a:p>
          <a:p>
            <a:pPr marL="0" indent="0">
              <a:buNone/>
            </a:pPr>
            <a:r>
              <a:rPr lang="fr-CA" dirty="0" smtClean="0"/>
              <a:t>SASKATCHEWAN </a:t>
            </a:r>
            <a:r>
              <a:rPr lang="fr-CA" dirty="0" err="1" smtClean="0"/>
              <a:t>Legislative</a:t>
            </a:r>
            <a:r>
              <a:rPr lang="fr-CA" dirty="0" smtClean="0"/>
              <a:t> </a:t>
            </a:r>
            <a:r>
              <a:rPr lang="fr-CA" dirty="0" err="1" smtClean="0"/>
              <a:t>Assembly</a:t>
            </a:r>
            <a:r>
              <a:rPr lang="fr-CA" dirty="0" smtClean="0"/>
              <a:t>                  1905 (</a:t>
            </a:r>
            <a:r>
              <a:rPr lang="fr-CA" dirty="0" err="1" smtClean="0"/>
              <a:t>anteriormente</a:t>
            </a:r>
            <a:r>
              <a:rPr lang="fr-CA" dirty="0" smtClean="0"/>
              <a:t> </a:t>
            </a:r>
            <a:r>
              <a:rPr lang="fr-CA" dirty="0" err="1" smtClean="0"/>
              <a:t>incluida</a:t>
            </a:r>
            <a:r>
              <a:rPr lang="fr-CA" dirty="0" smtClean="0"/>
              <a:t> NWT)</a:t>
            </a:r>
          </a:p>
          <a:p>
            <a:pPr marL="0" indent="0">
              <a:buNone/>
            </a:pPr>
            <a:r>
              <a:rPr lang="fr-CA" dirty="0" smtClean="0"/>
              <a:t>ALBERTA </a:t>
            </a:r>
            <a:r>
              <a:rPr lang="fr-CA" dirty="0" err="1" smtClean="0"/>
              <a:t>Legislative</a:t>
            </a:r>
            <a:r>
              <a:rPr lang="fr-CA" dirty="0" smtClean="0"/>
              <a:t> </a:t>
            </a:r>
            <a:r>
              <a:rPr lang="fr-CA" dirty="0" err="1" smtClean="0"/>
              <a:t>Assembly</a:t>
            </a:r>
            <a:r>
              <a:rPr lang="fr-CA" dirty="0" smtClean="0"/>
              <a:t>                                1905  (</a:t>
            </a:r>
            <a:r>
              <a:rPr lang="fr-CA" dirty="0" err="1" smtClean="0"/>
              <a:t>anteriormente</a:t>
            </a:r>
            <a:r>
              <a:rPr lang="fr-CA" dirty="0" smtClean="0"/>
              <a:t> </a:t>
            </a:r>
            <a:r>
              <a:rPr lang="fr-CA" dirty="0" err="1" smtClean="0"/>
              <a:t>incluida</a:t>
            </a:r>
            <a:r>
              <a:rPr lang="fr-CA" dirty="0" smtClean="0"/>
              <a:t> NWT)               </a:t>
            </a:r>
          </a:p>
          <a:p>
            <a:endParaRPr lang="fr-CA" dirty="0"/>
          </a:p>
        </p:txBody>
      </p:sp>
    </p:spTree>
    <p:extLst>
      <p:ext uri="{BB962C8B-B14F-4D97-AF65-F5344CB8AC3E}">
        <p14:creationId xmlns:p14="http://schemas.microsoft.com/office/powerpoint/2010/main" val="2255896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 dirty="0" smtClean="0"/>
              <a:t>Una multitud de legisladores</a:t>
            </a:r>
            <a:endParaRPr lang="fr-CA" dirty="0"/>
          </a:p>
        </p:txBody>
      </p:sp>
      <p:sp>
        <p:nvSpPr>
          <p:cNvPr id="3" name="Espace réservé du contenu 2"/>
          <p:cNvSpPr>
            <a:spLocks noGrp="1"/>
          </p:cNvSpPr>
          <p:nvPr>
            <p:ph idx="1"/>
          </p:nvPr>
        </p:nvSpPr>
        <p:spPr>
          <a:xfrm>
            <a:off x="838200" y="1825625"/>
            <a:ext cx="10515600" cy="4719554"/>
          </a:xfrm>
        </p:spPr>
        <p:txBody>
          <a:bodyPr>
            <a:normAutofit lnSpcReduction="10000"/>
          </a:bodyPr>
          <a:lstStyle/>
          <a:p>
            <a:pPr marL="0" indent="0">
              <a:buNone/>
            </a:pPr>
            <a:r>
              <a:rPr lang="fr-CA" dirty="0" smtClean="0"/>
              <a:t>338 </a:t>
            </a:r>
            <a:r>
              <a:rPr lang="fr-CA" dirty="0" err="1" smtClean="0"/>
              <a:t>miembros</a:t>
            </a:r>
            <a:r>
              <a:rPr lang="fr-CA" dirty="0" smtClean="0"/>
              <a:t> de la </a:t>
            </a:r>
            <a:r>
              <a:rPr lang="fr-CA" dirty="0" err="1" smtClean="0"/>
              <a:t>Cámara</a:t>
            </a:r>
            <a:r>
              <a:rPr lang="fr-CA" dirty="0" smtClean="0"/>
              <a:t> de los </a:t>
            </a:r>
            <a:r>
              <a:rPr lang="fr-CA" dirty="0" err="1" smtClean="0"/>
              <a:t>Comunes</a:t>
            </a:r>
            <a:r>
              <a:rPr lang="fr-CA" dirty="0" smtClean="0"/>
              <a:t> de </a:t>
            </a:r>
            <a:r>
              <a:rPr lang="fr-CA" dirty="0" err="1" smtClean="0"/>
              <a:t>Canadá</a:t>
            </a:r>
            <a:r>
              <a:rPr lang="fr-CA" dirty="0"/>
              <a:t> </a:t>
            </a:r>
            <a:r>
              <a:rPr lang="fr-CA" dirty="0" smtClean="0"/>
              <a:t>(</a:t>
            </a:r>
            <a:r>
              <a:rPr lang="fr-CA" dirty="0" err="1" smtClean="0"/>
              <a:t>MPs</a:t>
            </a:r>
            <a:r>
              <a:rPr lang="fr-CA" dirty="0" smtClean="0"/>
              <a:t>)</a:t>
            </a:r>
          </a:p>
          <a:p>
            <a:pPr marL="0" indent="0">
              <a:buNone/>
            </a:pPr>
            <a:r>
              <a:rPr lang="fr-CA" dirty="0" smtClean="0"/>
              <a:t>105 Senadores (no elegidos)</a:t>
            </a:r>
          </a:p>
          <a:p>
            <a:pPr marL="0" indent="0">
              <a:buNone/>
            </a:pPr>
            <a:endParaRPr lang="fr-CA" dirty="0" smtClean="0"/>
          </a:p>
          <a:p>
            <a:pPr marL="0" indent="0" algn="just">
              <a:buNone/>
            </a:pPr>
            <a:r>
              <a:rPr lang="fr-CA" dirty="0" smtClean="0"/>
              <a:t>655 miembros de las asambleas legislativas provinciales </a:t>
            </a:r>
          </a:p>
          <a:p>
            <a:pPr marL="0" indent="0">
              <a:buNone/>
            </a:pPr>
            <a:r>
              <a:rPr lang="fr-CA" dirty="0"/>
              <a:t> </a:t>
            </a:r>
            <a:r>
              <a:rPr lang="fr-CA" dirty="0" smtClean="0"/>
              <a:t>   que </a:t>
            </a:r>
            <a:r>
              <a:rPr lang="es-ES" dirty="0" smtClean="0"/>
              <a:t>van de 27 miembros en PEI a 125 en </a:t>
            </a:r>
            <a:r>
              <a:rPr lang="es-ES" dirty="0" err="1" smtClean="0"/>
              <a:t>Québec</a:t>
            </a:r>
            <a:r>
              <a:rPr lang="fr-CA" dirty="0" smtClean="0"/>
              <a:t>.</a:t>
            </a:r>
          </a:p>
          <a:p>
            <a:pPr marL="0" indent="0">
              <a:buNone/>
            </a:pPr>
            <a:endParaRPr lang="fr-CA" dirty="0"/>
          </a:p>
          <a:p>
            <a:pPr marL="0" indent="0">
              <a:buNone/>
            </a:pPr>
            <a:r>
              <a:rPr lang="es-ES" dirty="0" smtClean="0"/>
              <a:t>57 miembros de las asambleas legislativas territoriales (19 miembros cada asamblea)</a:t>
            </a:r>
          </a:p>
          <a:p>
            <a:pPr marL="0" indent="0">
              <a:buNone/>
            </a:pPr>
            <a:endParaRPr lang="es-ES" dirty="0" smtClean="0"/>
          </a:p>
          <a:p>
            <a:pPr marL="0" indent="0">
              <a:buNone/>
            </a:pPr>
            <a:r>
              <a:rPr lang="es-ES" dirty="0" smtClean="0"/>
              <a:t>TOTAL: 1.155 legisladores, todos elegidos excepto los 105 senadores.</a:t>
            </a:r>
          </a:p>
          <a:p>
            <a:pPr marL="0" indent="0">
              <a:buNone/>
            </a:pPr>
            <a:endParaRPr lang="es-ES" dirty="0" smtClean="0"/>
          </a:p>
          <a:p>
            <a:pPr marL="0" indent="0">
              <a:buNone/>
            </a:pPr>
            <a:endParaRPr lang="fr-CA" dirty="0"/>
          </a:p>
        </p:txBody>
      </p:sp>
    </p:spTree>
    <p:extLst>
      <p:ext uri="{BB962C8B-B14F-4D97-AF65-F5344CB8AC3E}">
        <p14:creationId xmlns:p14="http://schemas.microsoft.com/office/powerpoint/2010/main" val="26826543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1474" y="365127"/>
            <a:ext cx="11101137" cy="1325563"/>
          </a:xfrm>
        </p:spPr>
        <p:txBody>
          <a:bodyPr/>
          <a:lstStyle/>
          <a:p>
            <a:pPr algn="ctr"/>
            <a:r>
              <a:rPr lang="es-ES" dirty="0" smtClean="0"/>
              <a:t>Inexistencia de normas nacionales para el tamaño de las asambleas</a:t>
            </a:r>
            <a:endParaRPr lang="fr-CA" dirty="0"/>
          </a:p>
        </p:txBody>
      </p:sp>
      <p:sp>
        <p:nvSpPr>
          <p:cNvPr id="3" name="Espace réservé du contenu 2"/>
          <p:cNvSpPr>
            <a:spLocks noGrp="1"/>
          </p:cNvSpPr>
          <p:nvPr>
            <p:ph idx="1"/>
          </p:nvPr>
        </p:nvSpPr>
        <p:spPr>
          <a:xfrm>
            <a:off x="854242" y="1857710"/>
            <a:ext cx="10515600" cy="4351338"/>
          </a:xfrm>
        </p:spPr>
        <p:txBody>
          <a:bodyPr>
            <a:noAutofit/>
          </a:bodyPr>
          <a:lstStyle/>
          <a:p>
            <a:pPr algn="just"/>
            <a:r>
              <a:rPr lang="es-ES" sz="3600" dirty="0" smtClean="0"/>
              <a:t>Número  Senadores por la Constitución, difícil de enmendar</a:t>
            </a:r>
          </a:p>
          <a:p>
            <a:r>
              <a:rPr lang="es-ES" sz="3600" dirty="0" smtClean="0"/>
              <a:t>Numero de miembros de la Cámara de los Comunes aprobado por el Parlamento</a:t>
            </a:r>
          </a:p>
          <a:p>
            <a:r>
              <a:rPr lang="es-ES" sz="3600" dirty="0" smtClean="0"/>
              <a:t>Cada provincia y territorio decide libremente cuántos legisladores tendrá. </a:t>
            </a:r>
          </a:p>
          <a:p>
            <a:r>
              <a:rPr lang="es-ES" dirty="0" smtClean="0"/>
              <a:t>Para un ejemplo de un país donde la Constitución regula el numero de miembros de las legislaturas estatales, véase la Constitución de Brasil, art. 27.</a:t>
            </a:r>
            <a:endParaRPr lang="fr-CA" dirty="0"/>
          </a:p>
        </p:txBody>
      </p:sp>
    </p:spTree>
    <p:extLst>
      <p:ext uri="{BB962C8B-B14F-4D97-AF65-F5344CB8AC3E}">
        <p14:creationId xmlns:p14="http://schemas.microsoft.com/office/powerpoint/2010/main" val="28754343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es-ES" dirty="0"/>
              <a:t>T</a:t>
            </a:r>
            <a:r>
              <a:rPr lang="es-ES" dirty="0" smtClean="0"/>
              <a:t>amaño de las asambleas provinciales refleja de manera aproximada, pero no estricta, su población</a:t>
            </a:r>
            <a:endParaRPr lang="fr-CA" dirty="0"/>
          </a:p>
        </p:txBody>
      </p:sp>
      <p:sp>
        <p:nvSpPr>
          <p:cNvPr id="3" name="Espace réservé du contenu 2"/>
          <p:cNvSpPr>
            <a:spLocks noGrp="1"/>
          </p:cNvSpPr>
          <p:nvPr>
            <p:ph idx="1"/>
          </p:nvPr>
        </p:nvSpPr>
        <p:spPr>
          <a:xfrm>
            <a:off x="838200" y="1825624"/>
            <a:ext cx="10515600" cy="5032375"/>
          </a:xfrm>
        </p:spPr>
        <p:txBody>
          <a:bodyPr>
            <a:normAutofit lnSpcReduction="10000"/>
          </a:bodyPr>
          <a:lstStyle/>
          <a:p>
            <a:pPr algn="just"/>
            <a:r>
              <a:rPr lang="es-ES" dirty="0" smtClean="0"/>
              <a:t>La más pequeña asamblea es el de PEI (27), con una población de 143.000</a:t>
            </a:r>
          </a:p>
          <a:p>
            <a:endParaRPr lang="es-ES" dirty="0" smtClean="0"/>
          </a:p>
          <a:p>
            <a:pPr algn="just"/>
            <a:r>
              <a:rPr lang="es-ES" dirty="0" smtClean="0"/>
              <a:t>La más grande es </a:t>
            </a:r>
            <a:r>
              <a:rPr lang="es-ES" dirty="0" err="1" smtClean="0"/>
              <a:t>Quebec's</a:t>
            </a:r>
            <a:r>
              <a:rPr lang="es-ES" dirty="0" smtClean="0"/>
              <a:t> (125), con 8,1 </a:t>
            </a:r>
            <a:r>
              <a:rPr lang="es-ES" dirty="0" err="1" smtClean="0"/>
              <a:t>milliones</a:t>
            </a:r>
            <a:r>
              <a:rPr lang="es-ES" dirty="0" smtClean="0"/>
              <a:t>.</a:t>
            </a:r>
          </a:p>
          <a:p>
            <a:endParaRPr lang="es-ES" dirty="0" smtClean="0"/>
          </a:p>
          <a:p>
            <a:pPr algn="just"/>
            <a:r>
              <a:rPr lang="es-ES" dirty="0" smtClean="0"/>
              <a:t>Asamblea de Ontario (107) menor que </a:t>
            </a:r>
            <a:r>
              <a:rPr lang="es-ES" dirty="0" err="1" smtClean="0"/>
              <a:t>Québec</a:t>
            </a:r>
            <a:r>
              <a:rPr lang="es-ES" dirty="0" smtClean="0"/>
              <a:t>, con una población mucho mayor (13,4 M), pero con un territorio más pequeño. Programado para aumentar a 122 en 2018.</a:t>
            </a:r>
          </a:p>
          <a:p>
            <a:endParaRPr lang="es-ES" dirty="0" smtClean="0"/>
          </a:p>
          <a:p>
            <a:pPr algn="just"/>
            <a:r>
              <a:rPr lang="es-ES" dirty="0" smtClean="0"/>
              <a:t>BC Asamblea más pequeña que Alberta (85 a 87) con mayor población (4,6M a 4,1M.). La misma leve discrepancia entre Manitoba y Saskatchewan.</a:t>
            </a:r>
          </a:p>
        </p:txBody>
      </p:sp>
    </p:spTree>
    <p:extLst>
      <p:ext uri="{BB962C8B-B14F-4D97-AF65-F5344CB8AC3E}">
        <p14:creationId xmlns:p14="http://schemas.microsoft.com/office/powerpoint/2010/main" val="37306263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 dirty="0" smtClean="0"/>
              <a:t>¿Qué tienen en común las legislaturas electas canadienses?</a:t>
            </a:r>
            <a:endParaRPr lang="fr-CA" dirty="0"/>
          </a:p>
        </p:txBody>
      </p:sp>
      <p:sp>
        <p:nvSpPr>
          <p:cNvPr id="3" name="Espace réservé du contenu 2"/>
          <p:cNvSpPr>
            <a:spLocks noGrp="1"/>
          </p:cNvSpPr>
          <p:nvPr>
            <p:ph idx="1"/>
          </p:nvPr>
        </p:nvSpPr>
        <p:spPr/>
        <p:txBody>
          <a:bodyPr>
            <a:normAutofit fontScale="92500" lnSpcReduction="10000"/>
          </a:bodyPr>
          <a:lstStyle/>
          <a:p>
            <a:pPr marL="0" indent="0">
              <a:buNone/>
            </a:pPr>
            <a:endParaRPr lang="es-ES" dirty="0"/>
          </a:p>
          <a:p>
            <a:r>
              <a:rPr lang="es-ES" sz="3600" dirty="0"/>
              <a:t>El mismo sistema electoral en todo el país, a todos los niveles:</a:t>
            </a:r>
            <a:br>
              <a:rPr lang="es-ES" sz="3600" dirty="0"/>
            </a:br>
            <a:r>
              <a:rPr lang="es-ES" sz="3600" dirty="0"/>
              <a:t>     PLURALIDAD EN </a:t>
            </a:r>
            <a:r>
              <a:rPr lang="es-ES" sz="3600" dirty="0" smtClean="0"/>
              <a:t>DISTRITOS UNINOMINALES</a:t>
            </a:r>
            <a:r>
              <a:rPr lang="es-ES" sz="3600" dirty="0"/>
              <a:t/>
            </a:r>
            <a:br>
              <a:rPr lang="es-ES" sz="3600" dirty="0"/>
            </a:br>
            <a:r>
              <a:rPr lang="es-ES" sz="3600" dirty="0"/>
              <a:t>Ninguna obligación constitucional de hacerlo.</a:t>
            </a:r>
            <a:br>
              <a:rPr lang="es-ES" sz="3600" dirty="0"/>
            </a:br>
            <a:endParaRPr lang="es-ES" sz="3600" dirty="0" smtClean="0"/>
          </a:p>
          <a:p>
            <a:pPr algn="just"/>
            <a:r>
              <a:rPr lang="es-ES" sz="3600" dirty="0" smtClean="0"/>
              <a:t>Los </a:t>
            </a:r>
            <a:r>
              <a:rPr lang="es-ES" sz="3600" dirty="0"/>
              <a:t>sistemas electorales han </a:t>
            </a:r>
            <a:r>
              <a:rPr lang="es-ES" sz="3600" dirty="0" smtClean="0"/>
              <a:t>variado a lo largo del tiempo.</a:t>
            </a:r>
            <a:r>
              <a:rPr lang="es-ES" sz="3600" dirty="0"/>
              <a:t> En algunas provincias existían distritos plurinominales, voto alternativo y representación proporcional (STV).</a:t>
            </a:r>
          </a:p>
          <a:p>
            <a:pPr marL="0" indent="0">
              <a:buNone/>
            </a:pPr>
            <a:endParaRPr lang="fr-CA" sz="3600" dirty="0"/>
          </a:p>
        </p:txBody>
      </p:sp>
    </p:spTree>
    <p:extLst>
      <p:ext uri="{BB962C8B-B14F-4D97-AF65-F5344CB8AC3E}">
        <p14:creationId xmlns:p14="http://schemas.microsoft.com/office/powerpoint/2010/main" val="1553774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p:spPr>
        <p:txBody>
          <a:bodyPr/>
          <a:lstStyle/>
          <a:p>
            <a:pPr algn="ctr"/>
            <a:r>
              <a:rPr lang="es-ES" dirty="0" smtClean="0"/>
              <a:t>Procedimiento parlamentario derivado de los británicos</a:t>
            </a:r>
            <a:endParaRPr lang="fr-CA" dirty="0"/>
          </a:p>
        </p:txBody>
      </p:sp>
      <p:sp>
        <p:nvSpPr>
          <p:cNvPr id="3" name="Espace réservé du contenu 2"/>
          <p:cNvSpPr>
            <a:spLocks noGrp="1"/>
          </p:cNvSpPr>
          <p:nvPr>
            <p:ph idx="1"/>
          </p:nvPr>
        </p:nvSpPr>
        <p:spPr>
          <a:xfrm>
            <a:off x="838200" y="1690688"/>
            <a:ext cx="10515600" cy="5167313"/>
          </a:xfrm>
        </p:spPr>
        <p:txBody>
          <a:bodyPr>
            <a:normAutofit fontScale="92500" lnSpcReduction="20000"/>
          </a:bodyPr>
          <a:lstStyle/>
          <a:p>
            <a:r>
              <a:rPr lang="es-ES" sz="3200" dirty="0" smtClean="0"/>
              <a:t>Las asambleas elegidas temprano en Norteamérica británica eran réplicas en miniatura de la Cámara de los Comunes británica.</a:t>
            </a:r>
          </a:p>
          <a:p>
            <a:endParaRPr lang="es-ES" sz="3200" dirty="0" smtClean="0"/>
          </a:p>
          <a:p>
            <a:r>
              <a:rPr lang="es-ES" sz="3200" dirty="0" smtClean="0"/>
              <a:t>Hoy el procedimiento es prácticamente el mismo, con variaciones locales</a:t>
            </a:r>
          </a:p>
          <a:p>
            <a:endParaRPr lang="es-ES" sz="3200" dirty="0" smtClean="0"/>
          </a:p>
          <a:p>
            <a:r>
              <a:rPr lang="es-ES" sz="3200" dirty="0" smtClean="0"/>
              <a:t>Durante mucho tiempo, las asambleas canadienses se basaron en precedentes o prácticas británicas cuando sus propias reglas eran silenciosas</a:t>
            </a:r>
          </a:p>
          <a:p>
            <a:endParaRPr lang="es-ES" sz="3200" dirty="0" smtClean="0"/>
          </a:p>
          <a:p>
            <a:pPr algn="just"/>
            <a:r>
              <a:rPr lang="es-ES" sz="3200" dirty="0" smtClean="0"/>
              <a:t>Hoy en día, la referencia a los precedentes británicos en los casos no previstos por las normas sólo sobrevive en Nueva Escocia, Terranova y Columbia Británica.</a:t>
            </a:r>
            <a:endParaRPr lang="fr-CA" sz="3200" dirty="0"/>
          </a:p>
        </p:txBody>
      </p:sp>
    </p:spTree>
    <p:extLst>
      <p:ext uri="{BB962C8B-B14F-4D97-AF65-F5344CB8AC3E}">
        <p14:creationId xmlns:p14="http://schemas.microsoft.com/office/powerpoint/2010/main" val="1117456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Asientos de </a:t>
            </a:r>
            <a:r>
              <a:rPr lang="fr-CA" dirty="0" err="1" smtClean="0"/>
              <a:t>miembros</a:t>
            </a:r>
            <a:endParaRPr lang="fr-CA" dirty="0"/>
          </a:p>
        </p:txBody>
      </p:sp>
      <p:sp>
        <p:nvSpPr>
          <p:cNvPr id="3" name="Espace réservé du contenu 2"/>
          <p:cNvSpPr>
            <a:spLocks noGrp="1"/>
          </p:cNvSpPr>
          <p:nvPr>
            <p:ph idx="1"/>
          </p:nvPr>
        </p:nvSpPr>
        <p:spPr/>
        <p:txBody>
          <a:bodyPr>
            <a:normAutofit/>
          </a:bodyPr>
          <a:lstStyle/>
          <a:p>
            <a:r>
              <a:rPr lang="es-ES" dirty="0" smtClean="0"/>
              <a:t>Más cercano a la práctica estándar europea es Manitoba, que tiene un modelo «herradura» (Diapositiva 12)</a:t>
            </a:r>
          </a:p>
          <a:p>
            <a:endParaRPr lang="es-ES" dirty="0" smtClean="0"/>
          </a:p>
          <a:p>
            <a:r>
              <a:rPr lang="es-ES" dirty="0" smtClean="0"/>
              <a:t>El asiento de miembros en el piso de las legislaturas generalmente refleja la tradición británica (el gobierno enfrenta oposición). (</a:t>
            </a:r>
            <a:r>
              <a:rPr lang="es-ES" dirty="0" err="1" smtClean="0"/>
              <a:t>Diapos</a:t>
            </a:r>
            <a:r>
              <a:rPr lang="es-ES" dirty="0" smtClean="0"/>
              <a:t> 13 -17)</a:t>
            </a:r>
          </a:p>
          <a:p>
            <a:endParaRPr lang="es-ES" dirty="0" smtClean="0"/>
          </a:p>
          <a:p>
            <a:r>
              <a:rPr lang="es-ES" dirty="0" smtClean="0"/>
              <a:t>EXCEPTO: Territorios del Noroeste y Nunavut tienen asientos circulares, lo que refleja la ausencia de partidos políticos (</a:t>
            </a:r>
            <a:r>
              <a:rPr lang="es-ES" dirty="0" err="1" smtClean="0"/>
              <a:t>Diapo</a:t>
            </a:r>
            <a:r>
              <a:rPr lang="es-ES" dirty="0" smtClean="0"/>
              <a:t> 18)</a:t>
            </a:r>
            <a:endParaRPr lang="fr-CA" dirty="0"/>
          </a:p>
        </p:txBody>
      </p:sp>
    </p:spTree>
    <p:extLst>
      <p:ext uri="{BB962C8B-B14F-4D97-AF65-F5344CB8AC3E}">
        <p14:creationId xmlns:p14="http://schemas.microsoft.com/office/powerpoint/2010/main" val="1427095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7512" y="0"/>
            <a:ext cx="10988842" cy="6858000"/>
          </a:xfrm>
        </p:spPr>
      </p:pic>
      <p:sp>
        <p:nvSpPr>
          <p:cNvPr id="5" name="Rectangle 4"/>
          <p:cNvSpPr/>
          <p:nvPr/>
        </p:nvSpPr>
        <p:spPr>
          <a:xfrm>
            <a:off x="818149" y="124495"/>
            <a:ext cx="2326105" cy="13513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a:solidFill>
                  <a:schemeClr val="tx1"/>
                </a:solidFill>
              </a:rPr>
              <a:t>MANITOBA </a:t>
            </a:r>
            <a:r>
              <a:rPr lang="fr-CA" sz="2800" dirty="0" err="1" smtClean="0">
                <a:solidFill>
                  <a:schemeClr val="tx1"/>
                </a:solidFill>
              </a:rPr>
              <a:t>Asamblea</a:t>
            </a:r>
            <a:endParaRPr lang="fr-CA" sz="2800" dirty="0" smtClean="0">
              <a:solidFill>
                <a:schemeClr val="tx1"/>
              </a:solidFill>
            </a:endParaRPr>
          </a:p>
          <a:p>
            <a:pPr algn="ctr"/>
            <a:r>
              <a:rPr lang="fr-CA" sz="2800" dirty="0" err="1" smtClean="0">
                <a:solidFill>
                  <a:schemeClr val="tx1"/>
                </a:solidFill>
              </a:rPr>
              <a:t>Legislativa</a:t>
            </a:r>
            <a:endParaRPr lang="fr-CA" sz="2800" dirty="0">
              <a:solidFill>
                <a:schemeClr val="tx1"/>
              </a:solidFill>
            </a:endParaRPr>
          </a:p>
        </p:txBody>
      </p:sp>
    </p:spTree>
    <p:extLst>
      <p:ext uri="{BB962C8B-B14F-4D97-AF65-F5344CB8AC3E}">
        <p14:creationId xmlns:p14="http://schemas.microsoft.com/office/powerpoint/2010/main" val="1993871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house-of-commons-chamb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126" y="44450"/>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4074695" y="96253"/>
            <a:ext cx="4477508" cy="523220"/>
          </a:xfrm>
          <a:prstGeom prst="rect">
            <a:avLst/>
          </a:prstGeom>
          <a:noFill/>
        </p:spPr>
        <p:txBody>
          <a:bodyPr wrap="none" rtlCol="0">
            <a:spAutoFit/>
          </a:bodyPr>
          <a:lstStyle/>
          <a:p>
            <a:r>
              <a:rPr lang="fr-CA" sz="2800" dirty="0">
                <a:solidFill>
                  <a:schemeClr val="bg1"/>
                </a:solidFill>
              </a:rPr>
              <a:t>Canadian House of Commons</a:t>
            </a:r>
          </a:p>
        </p:txBody>
      </p:sp>
    </p:spTree>
    <p:extLst>
      <p:ext uri="{BB962C8B-B14F-4D97-AF65-F5344CB8AC3E}">
        <p14:creationId xmlns:p14="http://schemas.microsoft.com/office/powerpoint/2010/main" val="41210772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descr="assemblee-nationa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4453"/>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641558" y="6120064"/>
            <a:ext cx="5293894" cy="6817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a:solidFill>
                  <a:schemeClr val="tx1"/>
                </a:solidFill>
              </a:rPr>
              <a:t>Assemblée nationale Québec</a:t>
            </a:r>
          </a:p>
        </p:txBody>
      </p:sp>
    </p:spTree>
    <p:extLst>
      <p:ext uri="{BB962C8B-B14F-4D97-AF65-F5344CB8AC3E}">
        <p14:creationId xmlns:p14="http://schemas.microsoft.com/office/powerpoint/2010/main" val="952598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988"/>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91313" y="1196975"/>
            <a:ext cx="358140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629525" y="82717"/>
            <a:ext cx="1562100" cy="11303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b="1" dirty="0" err="1" smtClean="0"/>
              <a:t>Asamblea</a:t>
            </a:r>
            <a:endParaRPr lang="fr-CA" b="1" dirty="0" smtClean="0"/>
          </a:p>
          <a:p>
            <a:pPr algn="ctr">
              <a:defRPr/>
            </a:pPr>
            <a:r>
              <a:rPr lang="fr-CA" b="1" dirty="0" err="1" smtClean="0"/>
              <a:t>Nacional</a:t>
            </a:r>
            <a:endParaRPr lang="fr-CA" b="1" dirty="0" smtClean="0"/>
          </a:p>
          <a:p>
            <a:pPr algn="ctr">
              <a:defRPr/>
            </a:pPr>
            <a:r>
              <a:rPr lang="fr-CA" b="1" dirty="0"/>
              <a:t>d</a:t>
            </a:r>
            <a:r>
              <a:rPr lang="fr-CA" b="1" dirty="0" smtClean="0"/>
              <a:t>e Québec</a:t>
            </a:r>
            <a:endParaRPr lang="fr-CA" b="1" dirty="0"/>
          </a:p>
        </p:txBody>
      </p:sp>
      <p:sp>
        <p:nvSpPr>
          <p:cNvPr id="3" name="Rectangle 2"/>
          <p:cNvSpPr/>
          <p:nvPr/>
        </p:nvSpPr>
        <p:spPr>
          <a:xfrm>
            <a:off x="2263525" y="82717"/>
            <a:ext cx="3600450" cy="72072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b="1" dirty="0" err="1"/>
              <a:t>Cámara</a:t>
            </a:r>
            <a:r>
              <a:rPr lang="fr-CA" b="1" dirty="0"/>
              <a:t> de los </a:t>
            </a:r>
            <a:r>
              <a:rPr lang="fr-CA" b="1" dirty="0" err="1"/>
              <a:t>Comunes</a:t>
            </a:r>
            <a:r>
              <a:rPr lang="fr-CA" b="1" dirty="0"/>
              <a:t> de </a:t>
            </a:r>
            <a:r>
              <a:rPr lang="fr-CA" b="1" dirty="0" err="1"/>
              <a:t>Canadá</a:t>
            </a:r>
            <a:endParaRPr lang="fr-CA" b="1" dirty="0"/>
          </a:p>
        </p:txBody>
      </p:sp>
    </p:spTree>
    <p:extLst>
      <p:ext uri="{BB962C8B-B14F-4D97-AF65-F5344CB8AC3E}">
        <p14:creationId xmlns:p14="http://schemas.microsoft.com/office/powerpoint/2010/main" val="12893399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368969" y="144381"/>
            <a:ext cx="6737683"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err="1" smtClean="0">
                <a:solidFill>
                  <a:schemeClr val="tx1"/>
                </a:solidFill>
              </a:rPr>
              <a:t>Asamblea</a:t>
            </a:r>
            <a:r>
              <a:rPr lang="fr-CA" sz="2800" dirty="0" smtClean="0">
                <a:solidFill>
                  <a:schemeClr val="tx1"/>
                </a:solidFill>
              </a:rPr>
              <a:t> </a:t>
            </a:r>
            <a:r>
              <a:rPr lang="fr-CA" sz="2800" dirty="0" err="1" smtClean="0">
                <a:solidFill>
                  <a:schemeClr val="tx1"/>
                </a:solidFill>
              </a:rPr>
              <a:t>Legislativa</a:t>
            </a:r>
            <a:r>
              <a:rPr lang="fr-CA" sz="2800" dirty="0" smtClean="0">
                <a:solidFill>
                  <a:schemeClr val="tx1"/>
                </a:solidFill>
              </a:rPr>
              <a:t> de BRITISH </a:t>
            </a:r>
            <a:r>
              <a:rPr lang="fr-CA" sz="2800" dirty="0">
                <a:solidFill>
                  <a:schemeClr val="tx1"/>
                </a:solidFill>
              </a:rPr>
              <a:t>COLUMBIA</a:t>
            </a:r>
          </a:p>
        </p:txBody>
      </p:sp>
    </p:spTree>
    <p:extLst>
      <p:ext uri="{BB962C8B-B14F-4D97-AF65-F5344CB8AC3E}">
        <p14:creationId xmlns:p14="http://schemas.microsoft.com/office/powerpoint/2010/main" val="1041534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780965"/>
          </a:xfrm>
        </p:spPr>
      </p:pic>
      <p:sp>
        <p:nvSpPr>
          <p:cNvPr id="5" name="Rectangle 4"/>
          <p:cNvSpPr/>
          <p:nvPr/>
        </p:nvSpPr>
        <p:spPr>
          <a:xfrm>
            <a:off x="5759117" y="6176214"/>
            <a:ext cx="6224334" cy="545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err="1" smtClean="0">
                <a:solidFill>
                  <a:schemeClr val="tx1"/>
                </a:solidFill>
              </a:rPr>
              <a:t>Asamblea</a:t>
            </a:r>
            <a:r>
              <a:rPr lang="fr-CA" sz="2800" dirty="0" smtClean="0">
                <a:solidFill>
                  <a:schemeClr val="tx1"/>
                </a:solidFill>
              </a:rPr>
              <a:t> </a:t>
            </a:r>
            <a:r>
              <a:rPr lang="fr-CA" sz="2800" dirty="0" err="1" smtClean="0">
                <a:solidFill>
                  <a:schemeClr val="tx1"/>
                </a:solidFill>
              </a:rPr>
              <a:t>Legislativa</a:t>
            </a:r>
            <a:r>
              <a:rPr lang="fr-CA" sz="2800" dirty="0" smtClean="0">
                <a:solidFill>
                  <a:schemeClr val="tx1"/>
                </a:solidFill>
              </a:rPr>
              <a:t> de SASKATCHEWAN</a:t>
            </a:r>
            <a:endParaRPr lang="fr-CA" sz="2800" dirty="0">
              <a:solidFill>
                <a:schemeClr val="tx1"/>
              </a:solidFill>
            </a:endParaRPr>
          </a:p>
        </p:txBody>
      </p:sp>
    </p:spTree>
    <p:extLst>
      <p:ext uri="{BB962C8B-B14F-4D97-AF65-F5344CB8AC3E}">
        <p14:creationId xmlns:p14="http://schemas.microsoft.com/office/powerpoint/2010/main" val="22417057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8021050" y="5759116"/>
            <a:ext cx="3898232"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3200" dirty="0" err="1" smtClean="0">
                <a:solidFill>
                  <a:schemeClr val="tx1"/>
                </a:solidFill>
              </a:rPr>
              <a:t>Asamblea</a:t>
            </a:r>
            <a:r>
              <a:rPr lang="fr-CA" sz="3200" dirty="0" smtClean="0">
                <a:solidFill>
                  <a:schemeClr val="tx1"/>
                </a:solidFill>
              </a:rPr>
              <a:t> </a:t>
            </a:r>
            <a:r>
              <a:rPr lang="fr-CA" sz="3200" dirty="0" err="1" smtClean="0">
                <a:solidFill>
                  <a:schemeClr val="tx1"/>
                </a:solidFill>
              </a:rPr>
              <a:t>Legislativa</a:t>
            </a:r>
            <a:r>
              <a:rPr lang="fr-CA" sz="3200" dirty="0" smtClean="0">
                <a:solidFill>
                  <a:schemeClr val="tx1"/>
                </a:solidFill>
              </a:rPr>
              <a:t> de </a:t>
            </a:r>
            <a:r>
              <a:rPr lang="fr-CA" sz="3200" dirty="0">
                <a:solidFill>
                  <a:schemeClr val="tx1"/>
                </a:solidFill>
              </a:rPr>
              <a:t>NUNAVUT</a:t>
            </a:r>
          </a:p>
        </p:txBody>
      </p:sp>
    </p:spTree>
    <p:extLst>
      <p:ext uri="{BB962C8B-B14F-4D97-AF65-F5344CB8AC3E}">
        <p14:creationId xmlns:p14="http://schemas.microsoft.com/office/powerpoint/2010/main" val="11430371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9863" y="349083"/>
            <a:ext cx="11016916" cy="1325563"/>
          </a:xfrm>
        </p:spPr>
        <p:txBody>
          <a:bodyPr/>
          <a:lstStyle/>
          <a:p>
            <a:r>
              <a:rPr lang="fr-CA" dirty="0" err="1" smtClean="0"/>
              <a:t>Ambientes</a:t>
            </a:r>
            <a:r>
              <a:rPr lang="fr-CA" dirty="0" smtClean="0"/>
              <a:t> </a:t>
            </a:r>
            <a:r>
              <a:rPr lang="fr-CA" dirty="0" err="1" smtClean="0"/>
              <a:t>legislativos</a:t>
            </a:r>
            <a:r>
              <a:rPr lang="fr-CA" dirty="0" smtClean="0"/>
              <a:t> </a:t>
            </a:r>
            <a:r>
              <a:rPr lang="fr-CA" dirty="0" err="1" smtClean="0"/>
              <a:t>desigualmente</a:t>
            </a:r>
            <a:r>
              <a:rPr lang="fr-CA" dirty="0" smtClean="0"/>
              <a:t> </a:t>
            </a:r>
            <a:r>
              <a:rPr lang="fr-CA" dirty="0" err="1" smtClean="0"/>
              <a:t>bilingües</a:t>
            </a:r>
            <a:endParaRPr lang="fr-CA" dirty="0"/>
          </a:p>
        </p:txBody>
      </p:sp>
      <p:sp>
        <p:nvSpPr>
          <p:cNvPr id="3" name="Espace réservé du contenu 2"/>
          <p:cNvSpPr>
            <a:spLocks noGrp="1"/>
          </p:cNvSpPr>
          <p:nvPr>
            <p:ph idx="1"/>
          </p:nvPr>
        </p:nvSpPr>
        <p:spPr>
          <a:xfrm>
            <a:off x="838200" y="1524000"/>
            <a:ext cx="10515600" cy="5333999"/>
          </a:xfrm>
        </p:spPr>
        <p:txBody>
          <a:bodyPr>
            <a:normAutofit fontScale="92500" lnSpcReduction="20000"/>
          </a:bodyPr>
          <a:lstStyle/>
          <a:p>
            <a:pPr marL="0" indent="0" algn="just">
              <a:buNone/>
            </a:pPr>
            <a:r>
              <a:rPr lang="es-ES" sz="3200" dirty="0" smtClean="0"/>
              <a:t>El Parlamento Federal es estrictamente bilingüe. Los miembros pueden hablar en inglés o francés, con interpretación simultánea de los debates desde los años sesenta. En la práctica, el inglés (75% + de los Canadienses) predomina.</a:t>
            </a:r>
          </a:p>
          <a:p>
            <a:pPr marL="0" indent="0">
              <a:buNone/>
            </a:pPr>
            <a:endParaRPr lang="es-ES" sz="3200" dirty="0" smtClean="0"/>
          </a:p>
          <a:p>
            <a:pPr marL="0" indent="0" algn="just">
              <a:buNone/>
            </a:pPr>
            <a:r>
              <a:rPr lang="es-ES" sz="3200" dirty="0" smtClean="0"/>
              <a:t>Los miembros de las asambleas provinciales pueden hablar en francés o inglés en Quebec, Manitoba, Nuevo Brunswick, Ontario, Alberta y Saskatchewan. En la práctica, los debates se realizan en el idioma de la mayoría. Las leyes se publican en ambos idiomas en Quebec, Nuevo Brunswick, Ontario y Manitoba.</a:t>
            </a:r>
          </a:p>
          <a:p>
            <a:pPr marL="0" indent="0">
              <a:buNone/>
            </a:pPr>
            <a:endParaRPr lang="es-ES" sz="3200" dirty="0" smtClean="0"/>
          </a:p>
          <a:p>
            <a:pPr marL="0" indent="0" algn="just">
              <a:buNone/>
            </a:pPr>
            <a:r>
              <a:rPr lang="es-ES" sz="3200" dirty="0" smtClean="0"/>
              <a:t>No hay disposición para el bilingüismo legislativo en otras provincias.</a:t>
            </a:r>
            <a:endParaRPr lang="fr-CA" sz="3200" dirty="0"/>
          </a:p>
        </p:txBody>
      </p:sp>
    </p:spTree>
    <p:extLst>
      <p:ext uri="{BB962C8B-B14F-4D97-AF65-F5344CB8AC3E}">
        <p14:creationId xmlns:p14="http://schemas.microsoft.com/office/powerpoint/2010/main" val="7871107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0" indent="0" algn="just">
              <a:buNone/>
            </a:pPr>
            <a:r>
              <a:rPr lang="es-ES" dirty="0" smtClean="0"/>
              <a:t>El número de distritos en asambleas provinciales y territoriales es mucho mayor que los distritos electorales federales.</a:t>
            </a:r>
          </a:p>
          <a:p>
            <a:pPr marL="0" indent="0">
              <a:buNone/>
            </a:pPr>
            <a:endParaRPr lang="es-ES" dirty="0" smtClean="0"/>
          </a:p>
          <a:p>
            <a:pPr marL="0" indent="0">
              <a:buNone/>
            </a:pPr>
            <a:r>
              <a:rPr lang="es-ES" dirty="0" smtClean="0"/>
              <a:t>Por lo tanto, los distritos provinciales y territoriales son mucho más pequeños.</a:t>
            </a:r>
          </a:p>
          <a:p>
            <a:pPr marL="0" indent="0">
              <a:buNone/>
            </a:pPr>
            <a:endParaRPr lang="es-ES" dirty="0" smtClean="0"/>
          </a:p>
          <a:p>
            <a:pPr marL="0" indent="0" algn="just">
              <a:buNone/>
            </a:pPr>
            <a:r>
              <a:rPr lang="es-ES" dirty="0" smtClean="0"/>
              <a:t>Excepción: ONTARIO. Decidió a fines de la década de 1990 que los legisladores provinciales serían elegidos en los mismos distritos electorales que los diputados federales para Ontario. Los distritos son diferentes sólo en el norte de Ontario.</a:t>
            </a:r>
            <a:endParaRPr lang="fr-CA" dirty="0"/>
          </a:p>
        </p:txBody>
      </p:sp>
      <p:sp>
        <p:nvSpPr>
          <p:cNvPr id="4" name="Titre 3"/>
          <p:cNvSpPr>
            <a:spLocks noGrp="1"/>
          </p:cNvSpPr>
          <p:nvPr>
            <p:ph type="title"/>
          </p:nvPr>
        </p:nvSpPr>
        <p:spPr/>
        <p:txBody>
          <a:bodyPr>
            <a:normAutofit fontScale="90000"/>
          </a:bodyPr>
          <a:lstStyle/>
          <a:p>
            <a:pPr algn="ctr"/>
            <a:r>
              <a:rPr lang="es-ES" dirty="0"/>
              <a:t>D</a:t>
            </a:r>
            <a:r>
              <a:rPr lang="es-ES" dirty="0" smtClean="0"/>
              <a:t>entro de cada provincia, los limites de los distritos federales y provinciales son diferentes</a:t>
            </a:r>
            <a:endParaRPr lang="fr-CA" dirty="0"/>
          </a:p>
        </p:txBody>
      </p:sp>
    </p:spTree>
    <p:extLst>
      <p:ext uri="{BB962C8B-B14F-4D97-AF65-F5344CB8AC3E}">
        <p14:creationId xmlns:p14="http://schemas.microsoft.com/office/powerpoint/2010/main" val="2790910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00951" y="-500482"/>
            <a:ext cx="6990101" cy="4351338"/>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0950" y="3304675"/>
            <a:ext cx="6990101" cy="3523492"/>
          </a:xfrm>
          <a:prstGeom prst="rect">
            <a:avLst/>
          </a:prstGeom>
        </p:spPr>
      </p:pic>
      <p:sp>
        <p:nvSpPr>
          <p:cNvPr id="3" name="Rectangle 2"/>
          <p:cNvSpPr/>
          <p:nvPr/>
        </p:nvSpPr>
        <p:spPr>
          <a:xfrm>
            <a:off x="208547" y="1331497"/>
            <a:ext cx="1892970" cy="122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2400" b="1" dirty="0" err="1" smtClean="0"/>
              <a:t>Distritos</a:t>
            </a:r>
            <a:r>
              <a:rPr lang="fr-CA" sz="2400" b="1" dirty="0" smtClean="0"/>
              <a:t> </a:t>
            </a:r>
            <a:r>
              <a:rPr lang="fr-CA" sz="2400" b="1" dirty="0" err="1" smtClean="0"/>
              <a:t>electorales</a:t>
            </a:r>
            <a:endParaRPr lang="fr-CA" sz="2400" b="1" dirty="0" smtClean="0"/>
          </a:p>
          <a:p>
            <a:pPr algn="ctr"/>
            <a:r>
              <a:rPr lang="fr-CA" sz="2400" b="1" dirty="0" err="1" smtClean="0"/>
              <a:t>federales</a:t>
            </a:r>
            <a:endParaRPr lang="fr-CA" sz="2400" b="1" dirty="0"/>
          </a:p>
        </p:txBody>
      </p:sp>
      <p:sp>
        <p:nvSpPr>
          <p:cNvPr id="6" name="Rectangle 5"/>
          <p:cNvSpPr/>
          <p:nvPr/>
        </p:nvSpPr>
        <p:spPr>
          <a:xfrm>
            <a:off x="208548" y="4539918"/>
            <a:ext cx="1892970" cy="1155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2400" b="1" dirty="0" err="1" smtClean="0"/>
              <a:t>Distritos</a:t>
            </a:r>
            <a:r>
              <a:rPr lang="fr-CA" sz="2400" b="1" dirty="0" smtClean="0"/>
              <a:t> </a:t>
            </a:r>
            <a:r>
              <a:rPr lang="fr-CA" sz="2400" b="1" dirty="0" err="1" smtClean="0"/>
              <a:t>electorales</a:t>
            </a:r>
            <a:endParaRPr lang="fr-CA" sz="2400" b="1" dirty="0" smtClean="0"/>
          </a:p>
          <a:p>
            <a:pPr algn="ctr"/>
            <a:r>
              <a:rPr lang="fr-CA" sz="2400" b="1" dirty="0" smtClean="0"/>
              <a:t>provinciales</a:t>
            </a:r>
            <a:endParaRPr lang="fr-CA" sz="2400" b="1" dirty="0"/>
          </a:p>
        </p:txBody>
      </p:sp>
      <p:sp>
        <p:nvSpPr>
          <p:cNvPr id="7" name="Rectangle 6"/>
          <p:cNvSpPr/>
          <p:nvPr/>
        </p:nvSpPr>
        <p:spPr>
          <a:xfrm>
            <a:off x="3641559" y="3193134"/>
            <a:ext cx="4539915" cy="68906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3200" b="1" dirty="0"/>
              <a:t>PRINCE EDWARD ISLAND</a:t>
            </a:r>
          </a:p>
        </p:txBody>
      </p:sp>
    </p:spTree>
    <p:extLst>
      <p:ext uri="{BB962C8B-B14F-4D97-AF65-F5344CB8AC3E}">
        <p14:creationId xmlns:p14="http://schemas.microsoft.com/office/powerpoint/2010/main" val="3913331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5221" y="365126"/>
            <a:ext cx="11582400" cy="998454"/>
          </a:xfrm>
        </p:spPr>
        <p:txBody>
          <a:bodyPr>
            <a:normAutofit fontScale="90000"/>
          </a:bodyPr>
          <a:lstStyle/>
          <a:p>
            <a:r>
              <a:rPr lang="es-ES" dirty="0"/>
              <a:t>E</a:t>
            </a:r>
            <a:r>
              <a:rPr lang="es-ES" dirty="0" smtClean="0"/>
              <a:t>lecciones provinciales no se celebran al mismo tiempo</a:t>
            </a:r>
            <a:endParaRPr lang="fr-CA" dirty="0"/>
          </a:p>
        </p:txBody>
      </p:sp>
      <p:sp>
        <p:nvSpPr>
          <p:cNvPr id="3" name="Espace réservé du contenu 2"/>
          <p:cNvSpPr>
            <a:spLocks noGrp="1"/>
          </p:cNvSpPr>
          <p:nvPr>
            <p:ph idx="1"/>
          </p:nvPr>
        </p:nvSpPr>
        <p:spPr>
          <a:xfrm>
            <a:off x="838200" y="1363580"/>
            <a:ext cx="10515600" cy="5213683"/>
          </a:xfrm>
        </p:spPr>
        <p:txBody>
          <a:bodyPr>
            <a:normAutofit/>
          </a:bodyPr>
          <a:lstStyle/>
          <a:p>
            <a:pPr marL="0" indent="0">
              <a:buNone/>
            </a:pPr>
            <a:r>
              <a:rPr lang="es-ES" dirty="0" smtClean="0"/>
              <a:t>Cada provincia y territorio es una arena electoral distinta.</a:t>
            </a:r>
          </a:p>
          <a:p>
            <a:pPr marL="0" indent="0">
              <a:buNone/>
            </a:pPr>
            <a:endParaRPr lang="es-ES" dirty="0" smtClean="0"/>
          </a:p>
          <a:p>
            <a:pPr marL="0" indent="0" algn="just">
              <a:buNone/>
            </a:pPr>
            <a:r>
              <a:rPr lang="es-ES" dirty="0" smtClean="0"/>
              <a:t>Las elecciones provinciales canadienses se llevan a cabo en un momento determinado por cada gobierno, y nunca se ha hecho ningún esfuerzo para asegurar que algunas elecciones provinciales se celebren el mismo día, como es el caso de España, Austria y Alemania.</a:t>
            </a:r>
          </a:p>
          <a:p>
            <a:pPr marL="0" indent="0">
              <a:buNone/>
            </a:pPr>
            <a:endParaRPr lang="es-ES" dirty="0" smtClean="0"/>
          </a:p>
          <a:p>
            <a:pPr marL="0" indent="0">
              <a:buNone/>
            </a:pPr>
            <a:r>
              <a:rPr lang="es-ES" dirty="0" smtClean="0"/>
              <a:t>Cualquier provincia canadiense se resentiría de un intento de celebrar sus elecciones simultáneamente como una violación de su autonomía. Las elecciones provinciales son batallas locales, NO pruebas nacionales para medir la fuerza de los partidos políticos federales.</a:t>
            </a:r>
            <a:endParaRPr lang="fr-CA" dirty="0"/>
          </a:p>
        </p:txBody>
      </p:sp>
    </p:spTree>
    <p:extLst>
      <p:ext uri="{BB962C8B-B14F-4D97-AF65-F5344CB8AC3E}">
        <p14:creationId xmlns:p14="http://schemas.microsoft.com/office/powerpoint/2010/main" val="3463127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dirty="0"/>
              <a:t>P</a:t>
            </a:r>
            <a:r>
              <a:rPr lang="es-ES" dirty="0" smtClean="0"/>
              <a:t>artidos políticos federales y provinciales pueden ser diferentes dentro de la misma provincia</a:t>
            </a:r>
            <a:endParaRPr lang="fr-CA" dirty="0"/>
          </a:p>
        </p:txBody>
      </p:sp>
      <p:sp>
        <p:nvSpPr>
          <p:cNvPr id="3" name="Espace réservé du contenu 2"/>
          <p:cNvSpPr>
            <a:spLocks noGrp="1"/>
          </p:cNvSpPr>
          <p:nvPr>
            <p:ph idx="1"/>
          </p:nvPr>
        </p:nvSpPr>
        <p:spPr>
          <a:xfrm>
            <a:off x="838200" y="1825626"/>
            <a:ext cx="10515600" cy="5032375"/>
          </a:xfrm>
        </p:spPr>
        <p:txBody>
          <a:bodyPr>
            <a:normAutofit fontScale="92500" lnSpcReduction="10000"/>
          </a:bodyPr>
          <a:lstStyle/>
          <a:p>
            <a:r>
              <a:rPr lang="es-ES" dirty="0"/>
              <a:t>S</a:t>
            </a:r>
            <a:r>
              <a:rPr lang="es-ES" dirty="0" smtClean="0"/>
              <a:t>istema de partidos en Canadá es "confederal".</a:t>
            </a:r>
          </a:p>
          <a:p>
            <a:r>
              <a:rPr lang="es-ES" dirty="0" smtClean="0"/>
              <a:t>Dentro de cada jurisdicción, las organizaciones federales y provinciales del mismo partido tienden a ser formalmente distintas.</a:t>
            </a:r>
          </a:p>
          <a:p>
            <a:pPr algn="just"/>
            <a:r>
              <a:rPr lang="es-ES" dirty="0" smtClean="0"/>
              <a:t>Dentro de la misma jurisdicción, las partes federales y provinciales no son necesariamente las mismas. No hay partido conservador en </a:t>
            </a:r>
            <a:r>
              <a:rPr lang="es-ES" dirty="0" err="1" smtClean="0"/>
              <a:t>Québec</a:t>
            </a:r>
            <a:r>
              <a:rPr lang="es-ES" dirty="0" smtClean="0"/>
              <a:t> Asamblea. Los liberales y los conservadores en la Asamblea de Saskatchewan se combinaron para formar el “Saskatchewan </a:t>
            </a:r>
            <a:r>
              <a:rPr lang="es-ES" dirty="0" err="1" smtClean="0"/>
              <a:t>Party</a:t>
            </a:r>
            <a:r>
              <a:rPr lang="es-ES" dirty="0" smtClean="0"/>
              <a:t>” (ahora en el poder).</a:t>
            </a:r>
          </a:p>
          <a:p>
            <a:pPr algn="just"/>
            <a:r>
              <a:rPr lang="es-ES" dirty="0" smtClean="0"/>
              <a:t>En provincias, el mismo partido no representa necesariamente las mismas políticas. El partido liberal federal es de centroizquierda, los liberales de Quebec son de centro derecha, y los liberales de BC son de derechas.</a:t>
            </a:r>
          </a:p>
          <a:p>
            <a:pPr algn="just"/>
            <a:r>
              <a:rPr lang="es-ES" dirty="0" smtClean="0"/>
              <a:t>Sólo en las provincias orientales de Atlántica los partidos federales y provinciales permanecen estrechamente vinculadas.</a:t>
            </a:r>
            <a:endParaRPr lang="fr-CA" dirty="0"/>
          </a:p>
        </p:txBody>
      </p:sp>
    </p:spTree>
    <p:extLst>
      <p:ext uri="{BB962C8B-B14F-4D97-AF65-F5344CB8AC3E}">
        <p14:creationId xmlns:p14="http://schemas.microsoft.com/office/powerpoint/2010/main" val="28513549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2926" y="365125"/>
            <a:ext cx="11534274" cy="1325563"/>
          </a:xfrm>
        </p:spPr>
        <p:txBody>
          <a:bodyPr/>
          <a:lstStyle/>
          <a:p>
            <a:r>
              <a:rPr lang="es-ES" dirty="0" smtClean="0"/>
              <a:t>La desconexión ha aumentado a lo largo de los años</a:t>
            </a:r>
            <a:endParaRPr lang="fr-CA" dirty="0"/>
          </a:p>
        </p:txBody>
      </p:sp>
      <p:sp>
        <p:nvSpPr>
          <p:cNvPr id="3" name="Espace réservé du contenu 2"/>
          <p:cNvSpPr>
            <a:spLocks noGrp="1"/>
          </p:cNvSpPr>
          <p:nvPr>
            <p:ph idx="1"/>
          </p:nvPr>
        </p:nvSpPr>
        <p:spPr/>
        <p:txBody>
          <a:bodyPr>
            <a:normAutofit/>
          </a:bodyPr>
          <a:lstStyle/>
          <a:p>
            <a:r>
              <a:rPr lang="es-ES" sz="3600" dirty="0" smtClean="0"/>
              <a:t>Antes de los años 1960, las alas provinciales y federales del mismo partido solían estar muy próximas entre sí.  </a:t>
            </a:r>
          </a:p>
          <a:p>
            <a:endParaRPr lang="es-ES" sz="3600" dirty="0" smtClean="0"/>
          </a:p>
          <a:p>
            <a:r>
              <a:rPr lang="es-ES" sz="3600" dirty="0" smtClean="0"/>
              <a:t>En 1964, los liberales federales y provinciales de </a:t>
            </a:r>
            <a:r>
              <a:rPr lang="es-ES" sz="3600" dirty="0" err="1" smtClean="0"/>
              <a:t>Québec</a:t>
            </a:r>
            <a:r>
              <a:rPr lang="es-ES" sz="3600" dirty="0" smtClean="0"/>
              <a:t> se separaron formalmente. Lo mismo ocurrió después en muchas otras provincias. </a:t>
            </a:r>
            <a:endParaRPr lang="fr-CA" sz="3600" i="1" dirty="0"/>
          </a:p>
        </p:txBody>
      </p:sp>
    </p:spTree>
    <p:extLst>
      <p:ext uri="{BB962C8B-B14F-4D97-AF65-F5344CB8AC3E}">
        <p14:creationId xmlns:p14="http://schemas.microsoft.com/office/powerpoint/2010/main" val="27026241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Titre 1"/>
          <p:cNvSpPr>
            <a:spLocks noGrp="1"/>
          </p:cNvSpPr>
          <p:nvPr>
            <p:ph type="title"/>
          </p:nvPr>
        </p:nvSpPr>
        <p:spPr/>
        <p:txBody>
          <a:bodyPr/>
          <a:lstStyle/>
          <a:p>
            <a:endParaRPr lang="fr-CA" altLang="fr-FR" smtClean="0"/>
          </a:p>
        </p:txBody>
      </p:sp>
      <p:pic>
        <p:nvPicPr>
          <p:cNvPr id="312323"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03388" y="379413"/>
            <a:ext cx="2095500" cy="1104900"/>
          </a:xfrm>
        </p:spPr>
      </p:pic>
      <p:pic>
        <p:nvPicPr>
          <p:cNvPr id="312324" name="Imag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628775"/>
            <a:ext cx="22240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3335341"/>
            <a:ext cx="21907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6" name="Imag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28813" y="5157791"/>
            <a:ext cx="207010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7" name="Imag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616950" y="476253"/>
            <a:ext cx="12954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8" name="Imag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81963" y="2781300"/>
            <a:ext cx="21907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9" name="Imag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616953" y="3752853"/>
            <a:ext cx="1439863"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30" name="Image 1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51763" y="5229225"/>
            <a:ext cx="27368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31" name="Image 1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713288" y="5048250"/>
            <a:ext cx="28956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32" name="Image 1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656141" y="2633663"/>
            <a:ext cx="30241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33" name="Image 1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699000" y="765175"/>
            <a:ext cx="27940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510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s-ES" dirty="0" smtClean="0"/>
              <a:t>¿Cambian los legisladores de la política provincial a la política federal?</a:t>
            </a:r>
            <a:endParaRPr lang="fr-CA" dirty="0"/>
          </a:p>
        </p:txBody>
      </p:sp>
      <p:sp>
        <p:nvSpPr>
          <p:cNvPr id="3" name="Espace réservé du contenu 2"/>
          <p:cNvSpPr>
            <a:spLocks noGrp="1"/>
          </p:cNvSpPr>
          <p:nvPr>
            <p:ph idx="1"/>
          </p:nvPr>
        </p:nvSpPr>
        <p:spPr>
          <a:xfrm>
            <a:off x="838200" y="1690688"/>
            <a:ext cx="10515600" cy="5167311"/>
          </a:xfrm>
        </p:spPr>
        <p:txBody>
          <a:bodyPr>
            <a:normAutofit lnSpcReduction="10000"/>
          </a:bodyPr>
          <a:lstStyle/>
          <a:p>
            <a:pPr marL="0" indent="0">
              <a:buNone/>
            </a:pPr>
            <a:r>
              <a:rPr lang="es-ES" dirty="0" smtClean="0"/>
              <a:t>NO TANTO COMO EN EL PASADO. ¿POR QUÉ?</a:t>
            </a:r>
          </a:p>
          <a:p>
            <a:pPr marL="0" indent="0">
              <a:buNone/>
            </a:pPr>
            <a:r>
              <a:rPr lang="es-ES" dirty="0" smtClean="0"/>
              <a:t>Los partidos provinciales tienden a adoptar posiciones y políticas que se ajusten a las opiniones comúnmente adoptadas en sus respectivas provincias, y que pueden diferir de las posiciones adoptadas por sus respectivos partidos federales.</a:t>
            </a:r>
          </a:p>
          <a:p>
            <a:pPr marL="0" indent="0">
              <a:buNone/>
            </a:pPr>
            <a:endParaRPr lang="es-ES" dirty="0" smtClean="0"/>
          </a:p>
          <a:p>
            <a:pPr marL="0" indent="0">
              <a:buNone/>
            </a:pPr>
            <a:r>
              <a:rPr lang="es-ES" dirty="0" smtClean="0"/>
              <a:t>Cuando la Constitución de Canadá fue enmendada en 1980-1, los primeros ministros provinciales en Ontario, Nuevo Brunswick y Saskatchewan se enfrentaron con sus respectivos partidos federales.</a:t>
            </a:r>
          </a:p>
          <a:p>
            <a:pPr marL="0" indent="0">
              <a:buNone/>
            </a:pPr>
            <a:endParaRPr lang="es-ES" dirty="0" smtClean="0"/>
          </a:p>
          <a:p>
            <a:pPr marL="0" indent="0">
              <a:buNone/>
            </a:pPr>
            <a:r>
              <a:rPr lang="es-ES" dirty="0" smtClean="0"/>
              <a:t>Los legisladores pasan de la política federal a la provincial, o al revés, a veces también cambian de partido (por ejemplo, </a:t>
            </a:r>
            <a:r>
              <a:rPr lang="es-ES" dirty="0" err="1" smtClean="0"/>
              <a:t>Ujjal</a:t>
            </a:r>
            <a:r>
              <a:rPr lang="es-ES" dirty="0" smtClean="0"/>
              <a:t> </a:t>
            </a:r>
            <a:r>
              <a:rPr lang="es-ES" dirty="0" err="1" smtClean="0"/>
              <a:t>Dosanjh</a:t>
            </a:r>
            <a:r>
              <a:rPr lang="es-ES" dirty="0" smtClean="0"/>
              <a:t> y Jean </a:t>
            </a:r>
            <a:r>
              <a:rPr lang="es-ES" dirty="0" err="1" smtClean="0"/>
              <a:t>Charest</a:t>
            </a:r>
            <a:r>
              <a:rPr lang="es-ES" dirty="0" smtClean="0"/>
              <a:t>).</a:t>
            </a:r>
            <a:endParaRPr lang="fr-CA" dirty="0"/>
          </a:p>
        </p:txBody>
      </p:sp>
    </p:spTree>
    <p:extLst>
      <p:ext uri="{BB962C8B-B14F-4D97-AF65-F5344CB8AC3E}">
        <p14:creationId xmlns:p14="http://schemas.microsoft.com/office/powerpoint/2010/main" val="5341002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43" y="365125"/>
            <a:ext cx="11032958" cy="1325563"/>
          </a:xfrm>
        </p:spPr>
        <p:txBody>
          <a:bodyPr>
            <a:normAutofit fontScale="90000"/>
          </a:bodyPr>
          <a:lstStyle/>
          <a:p>
            <a:r>
              <a:rPr lang="es-ES" dirty="0" smtClean="0"/>
              <a:t>Mucho menos diputados federales con antecedentes legislativos provinciales que hace 150 años</a:t>
            </a:r>
            <a:endParaRPr lang="fr-CA" dirty="0"/>
          </a:p>
        </p:txBody>
      </p:sp>
      <p:sp>
        <p:nvSpPr>
          <p:cNvPr id="3" name="Espace réservé du contenu 2"/>
          <p:cNvSpPr>
            <a:spLocks noGrp="1"/>
          </p:cNvSpPr>
          <p:nvPr>
            <p:ph idx="1"/>
          </p:nvPr>
        </p:nvSpPr>
        <p:spPr>
          <a:xfrm>
            <a:off x="609600" y="1970005"/>
            <a:ext cx="11385885" cy="4887996"/>
          </a:xfrm>
          <a:ln>
            <a:solidFill>
              <a:schemeClr val="bg1"/>
            </a:solidFill>
          </a:ln>
        </p:spPr>
        <p:txBody>
          <a:bodyPr>
            <a:normAutofit/>
          </a:bodyPr>
          <a:lstStyle/>
          <a:p>
            <a:pPr marL="0" indent="0">
              <a:buNone/>
            </a:pPr>
            <a:r>
              <a:rPr lang="es-ES" dirty="0" smtClean="0"/>
              <a:t>Número de diputados federales que se sentaron anteriormente como diputados provinciales o territoriales.</a:t>
            </a:r>
          </a:p>
          <a:p>
            <a:pPr marL="0" indent="0">
              <a:buNone/>
            </a:pPr>
            <a:r>
              <a:rPr lang="es-ES" dirty="0" smtClean="0"/>
              <a:t>2015: 28 de 338                                             1867: 63 de 180</a:t>
            </a:r>
          </a:p>
          <a:p>
            <a:pPr marL="0" indent="0">
              <a:buNone/>
            </a:pPr>
            <a:r>
              <a:rPr lang="es-ES" dirty="0" smtClean="0"/>
              <a:t>2011: 33 de 308                                             1872: 69 de 200</a:t>
            </a:r>
          </a:p>
          <a:p>
            <a:pPr marL="0" indent="0">
              <a:buNone/>
            </a:pPr>
            <a:r>
              <a:rPr lang="es-ES" dirty="0" smtClean="0"/>
              <a:t>2008: 42 de 308                                             1874: 65 de un total de 206</a:t>
            </a:r>
          </a:p>
          <a:p>
            <a:pPr marL="0" indent="0">
              <a:buNone/>
            </a:pPr>
            <a:r>
              <a:rPr lang="es-ES" dirty="0" smtClean="0"/>
              <a:t>2006: 38 de 308                                             1878: 70 de un total de 206</a:t>
            </a:r>
          </a:p>
          <a:p>
            <a:pPr marL="0" indent="0">
              <a:buNone/>
            </a:pPr>
            <a:r>
              <a:rPr lang="es-ES" sz="3200" dirty="0" smtClean="0"/>
              <a:t>Promedio: </a:t>
            </a:r>
            <a:r>
              <a:rPr lang="es-ES" sz="3200" u="sng" dirty="0" smtClean="0"/>
              <a:t>11%</a:t>
            </a:r>
            <a:r>
              <a:rPr lang="es-ES" sz="3200" dirty="0" smtClean="0"/>
              <a:t>                                      Promedio: </a:t>
            </a:r>
            <a:r>
              <a:rPr lang="es-ES" sz="3200" u="sng" dirty="0" smtClean="0"/>
              <a:t>33.7%</a:t>
            </a:r>
          </a:p>
          <a:p>
            <a:pPr marL="0" indent="0">
              <a:buNone/>
            </a:pPr>
            <a:endParaRPr lang="es-ES" sz="3200" dirty="0" smtClean="0"/>
          </a:p>
          <a:p>
            <a:pPr marL="0" indent="0">
              <a:buNone/>
            </a:pPr>
            <a:r>
              <a:rPr lang="es-ES" sz="3600" dirty="0" smtClean="0"/>
              <a:t>Congreso Americano (2016): 44% (</a:t>
            </a:r>
            <a:r>
              <a:rPr lang="es-ES" sz="3600" dirty="0" err="1" smtClean="0"/>
              <a:t>Sen</a:t>
            </a:r>
            <a:r>
              <a:rPr lang="es-ES" sz="3600" dirty="0" smtClean="0"/>
              <a:t>), 50,3% (HR)</a:t>
            </a:r>
            <a:endParaRPr lang="fr-CA" sz="3600" dirty="0"/>
          </a:p>
        </p:txBody>
      </p:sp>
    </p:spTree>
    <p:extLst>
      <p:ext uri="{BB962C8B-B14F-4D97-AF65-F5344CB8AC3E}">
        <p14:creationId xmlns:p14="http://schemas.microsoft.com/office/powerpoint/2010/main" val="717923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Conclusión</a:t>
            </a:r>
            <a:endParaRPr lang="fr-CA" dirty="0"/>
          </a:p>
        </p:txBody>
      </p:sp>
      <p:sp>
        <p:nvSpPr>
          <p:cNvPr id="3" name="Espace réservé du contenu 2"/>
          <p:cNvSpPr>
            <a:spLocks noGrp="1"/>
          </p:cNvSpPr>
          <p:nvPr>
            <p:ph idx="1"/>
          </p:nvPr>
        </p:nvSpPr>
        <p:spPr/>
        <p:txBody>
          <a:bodyPr>
            <a:normAutofit fontScale="25000" lnSpcReduction="20000"/>
          </a:bodyPr>
          <a:lstStyle/>
          <a:p>
            <a:pPr marL="0" indent="0" algn="just">
              <a:buNone/>
            </a:pPr>
            <a:r>
              <a:rPr lang="es-ES" sz="11200" dirty="0" smtClean="0"/>
              <a:t>Hace 150 años, Canadá fue creado como un estado cuasi federal con algunas características unitarias.</a:t>
            </a:r>
          </a:p>
          <a:p>
            <a:pPr marL="0" indent="0" algn="just">
              <a:buNone/>
            </a:pPr>
            <a:endParaRPr lang="es-ES" sz="11200" dirty="0" smtClean="0"/>
          </a:p>
          <a:p>
            <a:pPr marL="0" indent="0" algn="just">
              <a:buNone/>
            </a:pPr>
            <a:r>
              <a:rPr lang="es-ES" sz="11200" dirty="0" smtClean="0"/>
              <a:t>Desde entonces, las provincias canadienses han aumentado exitosamente su peso dentro de la federación, convirtiéndola en una de las más fiscalmente descentralizadas entre las federaciones maduras contemporáneas.</a:t>
            </a:r>
          </a:p>
          <a:p>
            <a:pPr marL="0" indent="0" algn="just">
              <a:buNone/>
            </a:pPr>
            <a:endParaRPr lang="es-ES" sz="11200" dirty="0" smtClean="0"/>
          </a:p>
          <a:p>
            <a:pPr marL="0" indent="0" algn="just">
              <a:buNone/>
            </a:pPr>
            <a:r>
              <a:rPr lang="es-ES" sz="11200" dirty="0" smtClean="0"/>
              <a:t>Las provincias canadienses han crecido como gobiernos y parlamentos </a:t>
            </a:r>
            <a:r>
              <a:rPr lang="es-ES" sz="11200" dirty="0" err="1" smtClean="0"/>
              <a:t>subnacionales</a:t>
            </a:r>
            <a:r>
              <a:rPr lang="es-ES" sz="11200" dirty="0" smtClean="0"/>
              <a:t> muy poderosos.</a:t>
            </a:r>
          </a:p>
          <a:p>
            <a:pPr marL="0" indent="0" algn="just">
              <a:buNone/>
            </a:pPr>
            <a:endParaRPr lang="es-ES" sz="11200" dirty="0" smtClean="0"/>
          </a:p>
          <a:p>
            <a:pPr marL="0" indent="0" algn="just">
              <a:buNone/>
            </a:pPr>
            <a:r>
              <a:rPr lang="es-ES" sz="11200" dirty="0" smtClean="0"/>
              <a:t>A pesar de esto, todavía hay mucha similitud entre las legislaturas canadienses en cuanto al sistema electoral, las reglas parlamentarias.</a:t>
            </a:r>
            <a:endParaRPr lang="fr-CA" sz="11200" dirty="0"/>
          </a:p>
          <a:p>
            <a:pPr marL="0" indent="0" algn="just">
              <a:buNone/>
            </a:pPr>
            <a:endParaRPr lang="fr-CA" sz="11200" dirty="0"/>
          </a:p>
          <a:p>
            <a:pPr marL="0" indent="0" algn="just">
              <a:buNone/>
            </a:pPr>
            <a:endParaRPr lang="fr-CA" sz="11200" dirty="0"/>
          </a:p>
          <a:p>
            <a:pPr marL="0" indent="0" algn="just">
              <a:buNone/>
            </a:pPr>
            <a:endParaRPr lang="fr-CA" dirty="0" smtClean="0"/>
          </a:p>
          <a:p>
            <a:pPr marL="0" indent="0" algn="just">
              <a:buNone/>
            </a:pPr>
            <a:endParaRPr lang="fr-CA" dirty="0"/>
          </a:p>
          <a:p>
            <a:pPr marL="0" indent="0" algn="just">
              <a:buNone/>
            </a:pPr>
            <a:endParaRPr lang="fr-CA" dirty="0" smtClean="0"/>
          </a:p>
          <a:p>
            <a:pPr marL="0" indent="0" algn="just">
              <a:buNone/>
            </a:pPr>
            <a:endParaRPr lang="fr-CA" dirty="0"/>
          </a:p>
          <a:p>
            <a:pPr marL="0" indent="0" algn="just">
              <a:buNone/>
            </a:pPr>
            <a:r>
              <a:rPr lang="fr-CA" dirty="0" smtClean="0"/>
              <a:t> </a:t>
            </a:r>
            <a:endParaRPr lang="fr-CA" dirty="0"/>
          </a:p>
        </p:txBody>
      </p:sp>
    </p:spTree>
    <p:extLst>
      <p:ext uri="{BB962C8B-B14F-4D97-AF65-F5344CB8AC3E}">
        <p14:creationId xmlns:p14="http://schemas.microsoft.com/office/powerpoint/2010/main" val="1794005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25642"/>
            <a:ext cx="10515600" cy="6232357"/>
          </a:xfrm>
        </p:spPr>
        <p:txBody>
          <a:bodyPr>
            <a:normAutofit lnSpcReduction="10000"/>
          </a:bodyPr>
          <a:lstStyle/>
          <a:p>
            <a:pPr marL="0" indent="0">
              <a:buNone/>
            </a:pPr>
            <a:r>
              <a:rPr lang="es-ES" sz="3200" dirty="0" smtClean="0"/>
              <a:t>Sólo unas pocas legislaturas son verdaderamente bilingües</a:t>
            </a:r>
          </a:p>
          <a:p>
            <a:pPr marL="0" indent="0">
              <a:buNone/>
            </a:pPr>
            <a:endParaRPr lang="es-ES" sz="3200" dirty="0" smtClean="0"/>
          </a:p>
          <a:p>
            <a:pPr marL="0" indent="0" algn="just">
              <a:buNone/>
            </a:pPr>
            <a:r>
              <a:rPr lang="es-ES" sz="3200" dirty="0" smtClean="0"/>
              <a:t>El paso de la política provincial a la política federal ha ido disminuyendo a lo largo de los años, reflejando la naturaleza cada vez más confederal del sistema de partidos canadiense. Muy diferente de los Estados Unidos.</a:t>
            </a:r>
          </a:p>
          <a:p>
            <a:pPr marL="0" indent="0">
              <a:buNone/>
            </a:pPr>
            <a:r>
              <a:rPr lang="es-ES" sz="3200" dirty="0" smtClean="0"/>
              <a:t> </a:t>
            </a:r>
          </a:p>
          <a:p>
            <a:pPr marL="0" indent="0" algn="just">
              <a:buNone/>
            </a:pPr>
            <a:r>
              <a:rPr lang="es-ES" sz="3200" dirty="0" smtClean="0"/>
              <a:t>Cooperación entre cuerpos legislativos canadienses limitada a reuniones de "asociaciones parlamentarias". Legisladores y funcionarios parlamentarios se reúnen regularmente para discutir de manera informal sobre aspectos de su trabajo. Las tensiones federal-provinciales pueden ocasionalmente estallar en estas reuniones, lo que refleja la naturaleza competitiva del federalismo canadiense.</a:t>
            </a:r>
            <a:endParaRPr lang="fr-CA" sz="3200" dirty="0"/>
          </a:p>
        </p:txBody>
      </p:sp>
    </p:spTree>
    <p:extLst>
      <p:ext uri="{BB962C8B-B14F-4D97-AF65-F5344CB8AC3E}">
        <p14:creationId xmlns:p14="http://schemas.microsoft.com/office/powerpoint/2010/main" val="1694675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1567</Words>
  <Application>Microsoft Office PowerPoint</Application>
  <PresentationFormat>Panorámica</PresentationFormat>
  <Paragraphs>153</Paragraphs>
  <Slides>29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29</vt:i4>
      </vt:variant>
    </vt:vector>
  </HeadingPairs>
  <TitlesOfParts>
    <vt:vector size="33" baseType="lpstr">
      <vt:lpstr>Arial</vt:lpstr>
      <vt:lpstr>Calibri</vt:lpstr>
      <vt:lpstr>Calibri Light</vt:lpstr>
      <vt:lpstr>Thème Office</vt:lpstr>
      <vt:lpstr>« Multiparlamentarismo »  en un Pais Federal:   El Caso de Canadá</vt:lpstr>
      <vt:lpstr>Que es « multiparlamentarismo »?</vt:lpstr>
      <vt:lpstr>Presentación de PowerPoint</vt:lpstr>
      <vt:lpstr>Parlamentes en Canada</vt:lpstr>
      <vt:lpstr>Generalmente instituciones viejas</vt:lpstr>
      <vt:lpstr>Una multitud de legisladores</vt:lpstr>
      <vt:lpstr>Inexistencia de normas nacionales para el tamaño de las asambleas</vt:lpstr>
      <vt:lpstr>Tamaño de las asambleas provinciales refleja de manera aproximada, pero no estricta, su población</vt:lpstr>
      <vt:lpstr>¿Qué tienen en común las legislaturas electas canadienses?</vt:lpstr>
      <vt:lpstr>Procedimiento parlamentario derivado de los británicos</vt:lpstr>
      <vt:lpstr>Asientos de miembros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Ambientes legislativos desigualmente bilingües</vt:lpstr>
      <vt:lpstr>Dentro de cada provincia, los limites de los distritos federales y provinciales son diferentes</vt:lpstr>
      <vt:lpstr>Presentación de PowerPoint</vt:lpstr>
      <vt:lpstr>Elecciones provinciales no se celebran al mismo tiempo</vt:lpstr>
      <vt:lpstr>Partidos políticos federales y provinciales pueden ser diferentes dentro de la misma provincia</vt:lpstr>
      <vt:lpstr>La desconexión ha aumentado a lo largo de los años</vt:lpstr>
      <vt:lpstr>Presentación de PowerPoint</vt:lpstr>
      <vt:lpstr>¿Cambian los legisladores de la política provincial a la política federal?</vt:lpstr>
      <vt:lpstr>Mucho menos diputados federales con antecedentes legislativos provinciales que hace 150 años</vt:lpstr>
      <vt:lpstr>Conclusión</vt:lpstr>
      <vt:lpstr>Presentación de PowerPoint</vt:lpstr>
    </vt:vector>
  </TitlesOfParts>
  <Company>Universite Laval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Multiparlamentarismo »  in a Federal Pais:   Canada</dc:title>
  <dc:creator>Louis Massicotte</dc:creator>
  <cp:lastModifiedBy>Fernando</cp:lastModifiedBy>
  <cp:revision>19</cp:revision>
  <dcterms:created xsi:type="dcterms:W3CDTF">2017-03-13T18:14:47Z</dcterms:created>
  <dcterms:modified xsi:type="dcterms:W3CDTF">2017-03-22T21:19:51Z</dcterms:modified>
</cp:coreProperties>
</file>